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287" r:id="rId2"/>
    <p:sldId id="256" r:id="rId3"/>
    <p:sldId id="257" r:id="rId4"/>
    <p:sldId id="262" r:id="rId5"/>
    <p:sldId id="259" r:id="rId6"/>
    <p:sldId id="288" r:id="rId7"/>
    <p:sldId id="274" r:id="rId8"/>
    <p:sldId id="289" r:id="rId9"/>
    <p:sldId id="267" r:id="rId10"/>
  </p:sldIdLst>
  <p:sldSz cx="9144000" cy="5143500" type="screen16x9"/>
  <p:notesSz cx="6858000" cy="9144000"/>
  <p:embeddedFontLst>
    <p:embeddedFont>
      <p:font typeface="Didact Gothic" panose="020B0604020202020204" charset="0"/>
      <p:regular r:id="rId12"/>
    </p:embeddedFont>
    <p:embeddedFont>
      <p:font typeface="Secular One" panose="00000500000000000000" charset="-79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B6CD61-B5F3-40F6-9291-AB28924B81BF}">
  <a:tblStyle styleId="{8DB6CD61-B5F3-40F6-9291-AB28924B81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0a993df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0a993df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07ee2aec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07ee2aec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107ee2aec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107ee2aec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07ee2aec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107ee2aec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10fb8978c5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10fb8978c53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0fb8978c53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10fb8978c53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6625" y="874400"/>
            <a:ext cx="4967400" cy="25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6618" y="3500275"/>
            <a:ext cx="4359000" cy="40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91300" y="2428675"/>
            <a:ext cx="460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867825" y="1360551"/>
            <a:ext cx="138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91300" y="3331400"/>
            <a:ext cx="4307100" cy="49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15100" y="778950"/>
            <a:ext cx="3711900" cy="12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715100" y="2136800"/>
            <a:ext cx="3598800" cy="23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99925" y="991354"/>
            <a:ext cx="58809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715100" y="2686850"/>
            <a:ext cx="32451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720000" y="1555450"/>
            <a:ext cx="3655200" cy="10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●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○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■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●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○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■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●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idact Gothic"/>
              <a:buChar char="○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Didact Gothic"/>
              <a:buChar char="■"/>
              <a:defRPr>
                <a:solidFill>
                  <a:schemeClr val="l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8" r:id="rId7"/>
    <p:sldLayoutId id="2147483661" r:id="rId8"/>
    <p:sldLayoutId id="214748366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8.png"/><Relationship Id="rId10" Type="http://schemas.openxmlformats.org/officeDocument/2006/relationships/image" Target="../media/image15.jpeg"/><Relationship Id="rId4" Type="http://schemas.openxmlformats.org/officeDocument/2006/relationships/image" Target="../media/image7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sh.wikipedia.org/wiki/Vrsta_(biologija)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sh.wikipedia.org/wiki/Vod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hyperlink" Target="https://sh.wikipedia.org/wiki/Sistemi_za_obradu_otpadnih_voda" TargetMode="External"/><Relationship Id="rId4" Type="http://schemas.openxmlformats.org/officeDocument/2006/relationships/hyperlink" Target="https://sh.wikipedia.org/wiki/Otpadne_vod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93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/>
          <p:nvPr/>
        </p:nvSpPr>
        <p:spPr>
          <a:xfrm>
            <a:off x="6115799" y="4378716"/>
            <a:ext cx="2648400" cy="249000"/>
          </a:xfrm>
          <a:prstGeom prst="ellipse">
            <a:avLst/>
          </a:prstGeom>
          <a:solidFill>
            <a:srgbClr val="191919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070495" flipH="1">
            <a:off x="5737147" y="1545448"/>
            <a:ext cx="1191899" cy="118951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5"/>
          <p:cNvSpPr/>
          <p:nvPr/>
        </p:nvSpPr>
        <p:spPr>
          <a:xfrm>
            <a:off x="1058278" y="2812431"/>
            <a:ext cx="3789218" cy="548672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ctrTitle"/>
          </p:nvPr>
        </p:nvSpPr>
        <p:spPr>
          <a:xfrm>
            <a:off x="1438360" y="825303"/>
            <a:ext cx="3029054" cy="18896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8800" dirty="0" smtClean="0"/>
              <a:t>Voda	</a:t>
            </a:r>
            <a:endParaRPr sz="5400" dirty="0"/>
          </a:p>
        </p:txBody>
      </p:sp>
      <p:sp>
        <p:nvSpPr>
          <p:cNvPr id="124" name="Google Shape;124;p25"/>
          <p:cNvSpPr txBox="1">
            <a:spLocks noGrp="1"/>
          </p:cNvSpPr>
          <p:nvPr>
            <p:ph type="subTitle" idx="1"/>
          </p:nvPr>
        </p:nvSpPr>
        <p:spPr>
          <a:xfrm>
            <a:off x="773387" y="2902052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Zoja Đurišić i Teodora Ćelić VII-3</a:t>
            </a:r>
            <a:endParaRPr dirty="0"/>
          </a:p>
        </p:txBody>
      </p:sp>
      <p:grpSp>
        <p:nvGrpSpPr>
          <p:cNvPr id="125" name="Google Shape;125;p25"/>
          <p:cNvGrpSpPr/>
          <p:nvPr/>
        </p:nvGrpSpPr>
        <p:grpSpPr>
          <a:xfrm>
            <a:off x="48990" y="170953"/>
            <a:ext cx="1248755" cy="1262648"/>
            <a:chOff x="48990" y="170953"/>
            <a:chExt cx="1248755" cy="1262648"/>
          </a:xfrm>
        </p:grpSpPr>
        <p:pic>
          <p:nvPicPr>
            <p:cNvPr id="126" name="Google Shape;126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48991" y="639301"/>
              <a:ext cx="795891" cy="79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208908" flipH="1">
              <a:off x="686685" y="215275"/>
              <a:ext cx="566846" cy="5657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flipH="1">
              <a:off x="424790" y="290935"/>
              <a:ext cx="316140" cy="315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flipH="1">
              <a:off x="62904" y="997835"/>
              <a:ext cx="165954" cy="1656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0" name="Google Shape;130;p25"/>
          <p:cNvPicPr preferRelativeResize="0"/>
          <p:nvPr/>
        </p:nvPicPr>
        <p:blipFill rotWithShape="1">
          <a:blip r:embed="rId9">
            <a:alphaModFix/>
          </a:blip>
          <a:srcRect t="18004" b="25660"/>
          <a:stretch/>
        </p:blipFill>
        <p:spPr>
          <a:xfrm>
            <a:off x="-253052" y="4048947"/>
            <a:ext cx="1671824" cy="9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 rotWithShape="1">
          <a:blip r:embed="rId10">
            <a:alphaModFix/>
          </a:blip>
          <a:srcRect t="23446" b="32481"/>
          <a:stretch/>
        </p:blipFill>
        <p:spPr>
          <a:xfrm>
            <a:off x="6518565" y="-48490"/>
            <a:ext cx="3071074" cy="1317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84036" y="1250883"/>
            <a:ext cx="3363266" cy="3302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499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/>
          <p:nvPr/>
        </p:nvSpPr>
        <p:spPr>
          <a:xfrm>
            <a:off x="1016001" y="171726"/>
            <a:ext cx="3046412" cy="64214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1566197" y="21459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Osnove</a:t>
            </a:r>
            <a:endParaRPr dirty="0"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861006" y="875547"/>
            <a:ext cx="3788500" cy="33155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b="1" dirty="0" err="1" smtClean="0">
                <a:latin typeface="Didact Gothic" panose="020B0604020202020204" charset="0"/>
              </a:rPr>
              <a:t>Voda</a:t>
            </a:r>
            <a:r>
              <a:rPr lang="en-US" dirty="0" smtClean="0">
                <a:latin typeface="Didact Gothic" panose="020B0604020202020204" charset="0"/>
              </a:rPr>
              <a:t> je </a:t>
            </a:r>
            <a:r>
              <a:rPr lang="en-US" dirty="0" err="1" smtClean="0">
                <a:latin typeface="Didact Gothic" panose="020B0604020202020204" charset="0"/>
              </a:rPr>
              <a:t>providna</a:t>
            </a:r>
            <a:r>
              <a:rPr lang="en-US" dirty="0" smtClean="0">
                <a:latin typeface="Didact Gothic" panose="020B0604020202020204" charset="0"/>
              </a:rPr>
              <a:t> </a:t>
            </a:r>
            <a:r>
              <a:rPr lang="sr-Latn-RS" dirty="0" smtClean="0">
                <a:latin typeface="Didact Gothic" panose="020B0604020202020204" charset="0"/>
              </a:rPr>
              <a:t>tečnost </a:t>
            </a:r>
            <a:r>
              <a:rPr lang="en-US" dirty="0" err="1" smtClean="0">
                <a:latin typeface="Didact Gothic" panose="020B0604020202020204" charset="0"/>
              </a:rPr>
              <a:t>koja</a:t>
            </a:r>
            <a:r>
              <a:rPr lang="en-US" dirty="0" smtClean="0">
                <a:latin typeface="Didact Gothic" panose="020B0604020202020204" charset="0"/>
              </a:rPr>
              <a:t> </a:t>
            </a:r>
            <a:r>
              <a:rPr lang="en-US" dirty="0" err="1" smtClean="0">
                <a:latin typeface="Didact Gothic" panose="020B0604020202020204" charset="0"/>
              </a:rPr>
              <a:t>formira</a:t>
            </a:r>
            <a:r>
              <a:rPr lang="en-US" dirty="0" smtClean="0">
                <a:latin typeface="Didact Gothic" panose="020B0604020202020204" charset="0"/>
              </a:rPr>
              <a:t> </a:t>
            </a:r>
            <a:r>
              <a:rPr lang="sr-Latn-RS" dirty="0" smtClean="0">
                <a:latin typeface="Didact Gothic" panose="020B0604020202020204" charset="0"/>
              </a:rPr>
              <a:t>reke</a:t>
            </a:r>
            <a:r>
              <a:rPr lang="en-US" dirty="0" smtClean="0">
                <a:latin typeface="Didact Gothic" panose="020B0604020202020204" charset="0"/>
              </a:rPr>
              <a:t>,</a:t>
            </a:r>
            <a:r>
              <a:rPr lang="sr-Latn-RS" dirty="0" smtClean="0">
                <a:latin typeface="Didact Gothic" panose="020B0604020202020204" charset="0"/>
              </a:rPr>
              <a:t> jezera, okeane i kišu.</a:t>
            </a:r>
            <a:r>
              <a:rPr lang="en-US" dirty="0" smtClean="0">
                <a:latin typeface="Didact Gothic" panose="020B0604020202020204" charset="0"/>
              </a:rPr>
              <a:t> Ona je </a:t>
            </a:r>
            <a:r>
              <a:rPr lang="en-US" dirty="0" err="1" smtClean="0">
                <a:latin typeface="Didact Gothic" panose="020B0604020202020204" charset="0"/>
              </a:rPr>
              <a:t>glavni</a:t>
            </a:r>
            <a:r>
              <a:rPr lang="en-US" dirty="0" smtClean="0">
                <a:latin typeface="Didact Gothic" panose="020B0604020202020204" charset="0"/>
              </a:rPr>
              <a:t> </a:t>
            </a:r>
            <a:r>
              <a:rPr lang="en-US" dirty="0" err="1" smtClean="0">
                <a:latin typeface="Didact Gothic" panose="020B0604020202020204" charset="0"/>
              </a:rPr>
              <a:t>sastojak</a:t>
            </a:r>
            <a:r>
              <a:rPr lang="en-US" dirty="0" smtClean="0">
                <a:latin typeface="Didact Gothic" panose="020B0604020202020204" charset="0"/>
              </a:rPr>
              <a:t> </a:t>
            </a:r>
            <a:r>
              <a:rPr lang="sr-Latn-RS" dirty="0" smtClean="0">
                <a:latin typeface="Didact Gothic" panose="020B0604020202020204" charset="0"/>
              </a:rPr>
              <a:t>fluida</a:t>
            </a:r>
            <a:r>
              <a:rPr lang="en-US" dirty="0" smtClean="0">
                <a:latin typeface="Didact Gothic" panose="020B0604020202020204" charset="0"/>
              </a:rPr>
              <a:t> </a:t>
            </a:r>
            <a:r>
              <a:rPr lang="en-US" dirty="0" err="1" smtClean="0">
                <a:latin typeface="Didact Gothic" panose="020B0604020202020204" charset="0"/>
              </a:rPr>
              <a:t>živih</a:t>
            </a:r>
            <a:r>
              <a:rPr lang="en-US" dirty="0" smtClean="0">
                <a:latin typeface="Didact Gothic" panose="020B0604020202020204" charset="0"/>
              </a:rPr>
              <a:t> </a:t>
            </a:r>
            <a:r>
              <a:rPr lang="en-US" dirty="0" err="1" smtClean="0">
                <a:latin typeface="Didact Gothic" panose="020B0604020202020204" charset="0"/>
              </a:rPr>
              <a:t>bića</a:t>
            </a:r>
            <a:r>
              <a:rPr lang="en-US" dirty="0" smtClean="0">
                <a:latin typeface="Didact Gothic" panose="020B0604020202020204" charset="0"/>
              </a:rPr>
              <a:t>. Kao </a:t>
            </a:r>
            <a:r>
              <a:rPr lang="sr-Latn-RS" dirty="0" smtClean="0">
                <a:latin typeface="Didact Gothic" panose="020B0604020202020204" charset="0"/>
              </a:rPr>
              <a:t>hemijsko </a:t>
            </a:r>
            <a:r>
              <a:rPr lang="sr-Latn-RS" dirty="0" smtClean="0">
                <a:latin typeface="Didact Gothic" panose="020B0604020202020204" charset="0"/>
              </a:rPr>
              <a:t>jedinjenje</a:t>
            </a:r>
            <a:r>
              <a:rPr lang="sr-Latn-RS" dirty="0" smtClean="0">
                <a:latin typeface="Didact Gothic" panose="020B0604020202020204" charset="0"/>
              </a:rPr>
              <a:t>, molekul vode </a:t>
            </a:r>
            <a:r>
              <a:rPr lang="en-US" dirty="0" err="1" smtClean="0">
                <a:latin typeface="Didact Gothic" panose="020B0604020202020204" charset="0"/>
              </a:rPr>
              <a:t>sadrži</a:t>
            </a:r>
            <a:r>
              <a:rPr lang="en-US" dirty="0" smtClean="0">
                <a:latin typeface="Didact Gothic" panose="020B0604020202020204" charset="0"/>
              </a:rPr>
              <a:t> </a:t>
            </a:r>
            <a:r>
              <a:rPr lang="en-US" dirty="0" err="1" smtClean="0">
                <a:latin typeface="Didact Gothic" panose="020B0604020202020204" charset="0"/>
              </a:rPr>
              <a:t>jedan</a:t>
            </a:r>
            <a:r>
              <a:rPr lang="en-US" dirty="0" smtClean="0">
                <a:latin typeface="Didact Gothic" panose="020B0604020202020204" charset="0"/>
              </a:rPr>
              <a:t> </a:t>
            </a:r>
            <a:r>
              <a:rPr lang="sr-Latn-RS" dirty="0" smtClean="0">
                <a:latin typeface="Didact Gothic" panose="020B0604020202020204" charset="0"/>
              </a:rPr>
              <a:t>atom kiseonika </a:t>
            </a:r>
            <a:r>
              <a:rPr lang="en-US" dirty="0" err="1" smtClean="0">
                <a:latin typeface="Didact Gothic" panose="020B0604020202020204" charset="0"/>
              </a:rPr>
              <a:t>i</a:t>
            </a:r>
            <a:r>
              <a:rPr lang="en-US" dirty="0" smtClean="0">
                <a:latin typeface="Didact Gothic" panose="020B0604020202020204" charset="0"/>
              </a:rPr>
              <a:t> </a:t>
            </a:r>
            <a:r>
              <a:rPr lang="en-US" dirty="0" err="1" smtClean="0">
                <a:latin typeface="Didact Gothic" panose="020B0604020202020204" charset="0"/>
              </a:rPr>
              <a:t>dva</a:t>
            </a:r>
            <a:r>
              <a:rPr lang="en-US" dirty="0" smtClean="0">
                <a:latin typeface="Didact Gothic" panose="020B0604020202020204" charset="0"/>
              </a:rPr>
              <a:t> </a:t>
            </a:r>
            <a:r>
              <a:rPr lang="en-US" dirty="0" err="1" smtClean="0">
                <a:latin typeface="Didact Gothic" panose="020B0604020202020204" charset="0"/>
              </a:rPr>
              <a:t>atoma</a:t>
            </a:r>
            <a:r>
              <a:rPr lang="en-US" dirty="0" smtClean="0">
                <a:latin typeface="Didact Gothic" panose="020B0604020202020204" charset="0"/>
              </a:rPr>
              <a:t> </a:t>
            </a:r>
            <a:r>
              <a:rPr lang="sr-Latn-RS" dirty="0" smtClean="0">
                <a:latin typeface="Didact Gothic" panose="020B0604020202020204" charset="0"/>
              </a:rPr>
              <a:t>vodonika</a:t>
            </a:r>
            <a:r>
              <a:rPr lang="en-US" dirty="0" smtClean="0">
                <a:latin typeface="Didact Gothic" panose="020B0604020202020204" charset="0"/>
              </a:rPr>
              <a:t>, </a:t>
            </a:r>
            <a:r>
              <a:rPr lang="en-US" dirty="0" err="1" smtClean="0">
                <a:latin typeface="Didact Gothic" panose="020B0604020202020204" charset="0"/>
              </a:rPr>
              <a:t>koji</a:t>
            </a:r>
            <a:r>
              <a:rPr lang="en-US" dirty="0" smtClean="0">
                <a:latin typeface="Didact Gothic" panose="020B0604020202020204" charset="0"/>
              </a:rPr>
              <a:t> </a:t>
            </a:r>
            <a:r>
              <a:rPr lang="en-US" dirty="0" err="1" smtClean="0">
                <a:latin typeface="Didact Gothic" panose="020B0604020202020204" charset="0"/>
              </a:rPr>
              <a:t>su</a:t>
            </a:r>
            <a:r>
              <a:rPr lang="en-US" dirty="0" smtClean="0">
                <a:latin typeface="Didact Gothic" panose="020B0604020202020204" charset="0"/>
              </a:rPr>
              <a:t> </a:t>
            </a:r>
            <a:r>
              <a:rPr lang="en-US" dirty="0" err="1" smtClean="0">
                <a:latin typeface="Didact Gothic" panose="020B0604020202020204" charset="0"/>
              </a:rPr>
              <a:t>povezani</a:t>
            </a:r>
            <a:r>
              <a:rPr lang="en-US" dirty="0" smtClean="0">
                <a:latin typeface="Didact Gothic" panose="020B0604020202020204" charset="0"/>
              </a:rPr>
              <a:t> </a:t>
            </a:r>
            <a:r>
              <a:rPr lang="sr-Latn-RS" dirty="0" smtClean="0">
                <a:latin typeface="Didact Gothic" panose="020B0604020202020204" charset="0"/>
              </a:rPr>
              <a:t>kovalentnim vezama</a:t>
            </a:r>
            <a:r>
              <a:rPr lang="en-US" dirty="0" smtClean="0">
                <a:latin typeface="Didact Gothic" panose="020B0604020202020204" charset="0"/>
              </a:rPr>
              <a:t>. </a:t>
            </a:r>
            <a:r>
              <a:rPr lang="en-US" dirty="0" err="1" smtClean="0">
                <a:latin typeface="Didact Gothic" panose="020B0604020202020204" charset="0"/>
              </a:rPr>
              <a:t>Voda</a:t>
            </a:r>
            <a:r>
              <a:rPr lang="en-US" dirty="0" smtClean="0">
                <a:latin typeface="Didact Gothic" panose="020B0604020202020204" charset="0"/>
              </a:rPr>
              <a:t> je </a:t>
            </a:r>
            <a:r>
              <a:rPr lang="en-US" dirty="0" err="1" smtClean="0">
                <a:latin typeface="Didact Gothic" panose="020B0604020202020204" charset="0"/>
              </a:rPr>
              <a:t>tečnost</a:t>
            </a:r>
            <a:r>
              <a:rPr lang="en-US" dirty="0" smtClean="0">
                <a:latin typeface="Didact Gothic" panose="020B0604020202020204" charset="0"/>
              </a:rPr>
              <a:t> </a:t>
            </a:r>
            <a:r>
              <a:rPr lang="en-US" dirty="0" err="1" smtClean="0">
                <a:latin typeface="Didact Gothic" panose="020B0604020202020204" charset="0"/>
              </a:rPr>
              <a:t>na</a:t>
            </a:r>
            <a:r>
              <a:rPr lang="en-US" dirty="0" smtClean="0">
                <a:latin typeface="Didact Gothic" panose="020B0604020202020204" charset="0"/>
              </a:rPr>
              <a:t> </a:t>
            </a:r>
            <a:r>
              <a:rPr lang="sr-Latn-RS" dirty="0" smtClean="0">
                <a:latin typeface="Didact Gothic" panose="020B0604020202020204" charset="0"/>
              </a:rPr>
              <a:t>standardnoj </a:t>
            </a:r>
            <a:r>
              <a:rPr lang="sr-Latn-RS" dirty="0" smtClean="0">
                <a:latin typeface="Didact Gothic" panose="020B0604020202020204" charset="0"/>
              </a:rPr>
              <a:t>temperaturi </a:t>
            </a:r>
            <a:r>
              <a:rPr lang="sr-Latn-RS" dirty="0" smtClean="0">
                <a:latin typeface="Didact Gothic" panose="020B0604020202020204" charset="0"/>
              </a:rPr>
              <a:t>i pritisku</a:t>
            </a:r>
            <a:r>
              <a:rPr lang="en-US" dirty="0" smtClean="0">
                <a:latin typeface="Didact Gothic" panose="020B0604020202020204" charset="0"/>
              </a:rPr>
              <a:t>, </a:t>
            </a:r>
            <a:r>
              <a:rPr lang="en-US" dirty="0" err="1" smtClean="0">
                <a:latin typeface="Didact Gothic" panose="020B0604020202020204" charset="0"/>
              </a:rPr>
              <a:t>mada</a:t>
            </a:r>
            <a:r>
              <a:rPr lang="en-US" dirty="0" smtClean="0">
                <a:latin typeface="Didact Gothic" panose="020B0604020202020204" charset="0"/>
              </a:rPr>
              <a:t> se </a:t>
            </a:r>
            <a:r>
              <a:rPr lang="en-US" dirty="0" err="1" smtClean="0">
                <a:latin typeface="Didact Gothic" panose="020B0604020202020204" charset="0"/>
              </a:rPr>
              <a:t>na</a:t>
            </a:r>
            <a:r>
              <a:rPr lang="en-US" dirty="0" smtClean="0">
                <a:latin typeface="Didact Gothic" panose="020B0604020202020204" charset="0"/>
              </a:rPr>
              <a:t> </a:t>
            </a:r>
            <a:r>
              <a:rPr lang="sr-Latn-RS" dirty="0" smtClean="0">
                <a:latin typeface="Didact Gothic" panose="020B0604020202020204" charset="0"/>
              </a:rPr>
              <a:t>Zemlji</a:t>
            </a:r>
            <a:r>
              <a:rPr lang="en-US" dirty="0" smtClean="0">
                <a:latin typeface="Didact Gothic" panose="020B0604020202020204" charset="0"/>
              </a:rPr>
              <a:t> </a:t>
            </a:r>
            <a:r>
              <a:rPr lang="en-US" dirty="0" err="1" smtClean="0">
                <a:latin typeface="Didact Gothic" panose="020B0604020202020204" charset="0"/>
              </a:rPr>
              <a:t>često</a:t>
            </a:r>
            <a:r>
              <a:rPr lang="en-US" dirty="0" smtClean="0">
                <a:latin typeface="Didact Gothic" panose="020B0604020202020204" charset="0"/>
              </a:rPr>
              <a:t> </a:t>
            </a:r>
            <a:r>
              <a:rPr lang="en-US" dirty="0" err="1" smtClean="0">
                <a:latin typeface="Didact Gothic" panose="020B0604020202020204" charset="0"/>
              </a:rPr>
              <a:t>javlja</a:t>
            </a:r>
            <a:r>
              <a:rPr lang="en-US" dirty="0" smtClean="0">
                <a:latin typeface="Didact Gothic" panose="020B0604020202020204" charset="0"/>
              </a:rPr>
              <a:t> </a:t>
            </a:r>
            <a:r>
              <a:rPr lang="sr-Latn-RS" dirty="0" smtClean="0">
                <a:latin typeface="Didact Gothic" panose="020B0604020202020204" charset="0"/>
              </a:rPr>
              <a:t>u kombinaciji sa </a:t>
            </a:r>
            <a:r>
              <a:rPr lang="en-US" dirty="0" err="1" smtClean="0">
                <a:latin typeface="Didact Gothic" panose="020B0604020202020204" charset="0"/>
              </a:rPr>
              <a:t>ledom</a:t>
            </a:r>
            <a:r>
              <a:rPr lang="en-US" dirty="0" smtClean="0">
                <a:latin typeface="Didact Gothic" panose="020B0604020202020204" charset="0"/>
              </a:rPr>
              <a:t> </a:t>
            </a:r>
            <a:r>
              <a:rPr lang="en-US" dirty="0" err="1" smtClean="0">
                <a:latin typeface="Didact Gothic" panose="020B0604020202020204" charset="0"/>
              </a:rPr>
              <a:t>i</a:t>
            </a:r>
            <a:r>
              <a:rPr lang="en-US" dirty="0" smtClean="0">
                <a:latin typeface="Didact Gothic" panose="020B0604020202020204" charset="0"/>
              </a:rPr>
              <a:t> u </a:t>
            </a:r>
            <a:r>
              <a:rPr lang="sr-Latn-RS" dirty="0" smtClean="0">
                <a:latin typeface="Didact Gothic" panose="020B0604020202020204" charset="0"/>
              </a:rPr>
              <a:t>gasovitom</a:t>
            </a:r>
            <a:r>
              <a:rPr lang="en-US" dirty="0" smtClean="0">
                <a:latin typeface="Didact Gothic" panose="020B0604020202020204" charset="0"/>
              </a:rPr>
              <a:t> </a:t>
            </a:r>
            <a:r>
              <a:rPr lang="en-US" dirty="0" err="1" smtClean="0">
                <a:latin typeface="Didact Gothic" panose="020B0604020202020204" charset="0"/>
              </a:rPr>
              <a:t>stanj</a:t>
            </a:r>
            <a:r>
              <a:rPr lang="sr-Latn-RS" dirty="0" smtClean="0">
                <a:latin typeface="Didact Gothic" panose="020B0604020202020204" charset="0"/>
              </a:rPr>
              <a:t>u kao vodena para</a:t>
            </a:r>
            <a:r>
              <a:rPr lang="en-US" dirty="0" smtClean="0">
                <a:latin typeface="Didact Gothic" panose="020B0604020202020204" charset="0"/>
              </a:rPr>
              <a:t>. </a:t>
            </a:r>
            <a:r>
              <a:rPr lang="en-US" dirty="0" smtClean="0">
                <a:latin typeface="Didact Gothic" panose="020B0604020202020204" charset="0"/>
              </a:rPr>
              <a:t>Ona se </a:t>
            </a:r>
            <a:r>
              <a:rPr lang="en-US" dirty="0" err="1" smtClean="0">
                <a:latin typeface="Didact Gothic" panose="020B0604020202020204" charset="0"/>
              </a:rPr>
              <a:t>takođe</a:t>
            </a:r>
            <a:r>
              <a:rPr lang="en-US" dirty="0" smtClean="0">
                <a:latin typeface="Didact Gothic" panose="020B0604020202020204" charset="0"/>
              </a:rPr>
              <a:t> </a:t>
            </a:r>
            <a:r>
              <a:rPr lang="en-US" dirty="0" err="1" smtClean="0">
                <a:latin typeface="Didact Gothic" panose="020B0604020202020204" charset="0"/>
              </a:rPr>
              <a:t>javlja</a:t>
            </a:r>
            <a:r>
              <a:rPr lang="en-US" dirty="0" smtClean="0">
                <a:latin typeface="Didact Gothic" panose="020B0604020202020204" charset="0"/>
              </a:rPr>
              <a:t> u </a:t>
            </a:r>
            <a:r>
              <a:rPr lang="en-US" dirty="0" err="1" smtClean="0">
                <a:latin typeface="Didact Gothic" panose="020B0604020202020204" charset="0"/>
              </a:rPr>
              <a:t>obliku</a:t>
            </a:r>
            <a:r>
              <a:rPr lang="en-US" dirty="0" smtClean="0">
                <a:latin typeface="Didact Gothic" panose="020B0604020202020204" charset="0"/>
              </a:rPr>
              <a:t> </a:t>
            </a:r>
            <a:r>
              <a:rPr lang="sr-Latn-RS" dirty="0" smtClean="0">
                <a:latin typeface="Didact Gothic" panose="020B0604020202020204" charset="0"/>
              </a:rPr>
              <a:t>snega, magle, rose i oblaka. </a:t>
            </a:r>
            <a:endParaRPr dirty="0">
              <a:solidFill>
                <a:schemeClr val="lt2"/>
              </a:solidFill>
              <a:latin typeface="Didact Gothic" panose="020B0604020202020204" charset="0"/>
            </a:endParaRPr>
          </a:p>
        </p:txBody>
      </p:sp>
      <p:pic>
        <p:nvPicPr>
          <p:cNvPr id="140" name="Google Shape;140;p26"/>
          <p:cNvPicPr preferRelativeResize="0"/>
          <p:nvPr/>
        </p:nvPicPr>
        <p:blipFill rotWithShape="1">
          <a:blip r:embed="rId4">
            <a:alphaModFix/>
          </a:blip>
          <a:srcRect t="22296" b="22296"/>
          <a:stretch/>
        </p:blipFill>
        <p:spPr>
          <a:xfrm>
            <a:off x="-316875" y="4429650"/>
            <a:ext cx="1516775" cy="83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 rotWithShape="1">
          <a:blip r:embed="rId5">
            <a:alphaModFix/>
          </a:blip>
          <a:srcRect t="25297" b="25302"/>
          <a:stretch/>
        </p:blipFill>
        <p:spPr>
          <a:xfrm>
            <a:off x="7498450" y="-195043"/>
            <a:ext cx="1958200" cy="9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Teal Spl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76" y="2194934"/>
            <a:ext cx="1435100" cy="1945899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9915" y="514612"/>
            <a:ext cx="2606776" cy="1734691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8" name="Picture 14" descr="This contains an image of: Scientists in the dark over years-long dimming of 'Alien megastructure star'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033" y="2229485"/>
            <a:ext cx="1405293" cy="2090075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his contains an image of: Layers of fog through a forest in Banff, Alberta [OC][1867x2800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073" y="1210989"/>
            <a:ext cx="1307606" cy="1964192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ove. rainy. days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326" y="3004423"/>
            <a:ext cx="1076325" cy="1614488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his contains an image of: Hình nền mây trên bầu trời đẹp lạ kì #hinhnen #hinhanh #anhdep #hinhnendienthoai #hinhdep | Fondos de pantalla cielo, Iphone fondos de pantalla, Fondos para foto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06" y="662183"/>
            <a:ext cx="960380" cy="1705083"/>
          </a:xfrm>
          <a:prstGeom prst="rect">
            <a:avLst/>
          </a:prstGeom>
          <a:ln w="3810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oogle Shape;1077;p45"/>
          <p:cNvGrpSpPr/>
          <p:nvPr/>
        </p:nvGrpSpPr>
        <p:grpSpPr>
          <a:xfrm>
            <a:off x="102553" y="152846"/>
            <a:ext cx="913447" cy="1015554"/>
            <a:chOff x="4785288" y="3969614"/>
            <a:chExt cx="384969" cy="375770"/>
          </a:xfrm>
        </p:grpSpPr>
        <p:sp>
          <p:nvSpPr>
            <p:cNvPr id="23" name="Google Shape;1078;p45"/>
            <p:cNvSpPr/>
            <p:nvPr/>
          </p:nvSpPr>
          <p:spPr>
            <a:xfrm>
              <a:off x="4785288" y="3969614"/>
              <a:ext cx="384969" cy="220541"/>
            </a:xfrm>
            <a:custGeom>
              <a:avLst/>
              <a:gdLst/>
              <a:ahLst/>
              <a:cxnLst/>
              <a:rect l="l" t="t" r="r" b="b"/>
              <a:pathLst>
                <a:path w="14270" h="8175" extrusionOk="0">
                  <a:moveTo>
                    <a:pt x="7259" y="1"/>
                  </a:moveTo>
                  <a:cubicBezTo>
                    <a:pt x="6088" y="1"/>
                    <a:pt x="4917" y="497"/>
                    <a:pt x="4095" y="1490"/>
                  </a:cubicBezTo>
                  <a:cubicBezTo>
                    <a:pt x="4033" y="1583"/>
                    <a:pt x="3909" y="1614"/>
                    <a:pt x="3785" y="1614"/>
                  </a:cubicBezTo>
                  <a:cubicBezTo>
                    <a:pt x="2979" y="1614"/>
                    <a:pt x="2296" y="2203"/>
                    <a:pt x="2172" y="2979"/>
                  </a:cubicBezTo>
                  <a:cubicBezTo>
                    <a:pt x="2141" y="3165"/>
                    <a:pt x="2017" y="3289"/>
                    <a:pt x="1831" y="3320"/>
                  </a:cubicBezTo>
                  <a:cubicBezTo>
                    <a:pt x="652" y="3630"/>
                    <a:pt x="1" y="4902"/>
                    <a:pt x="435" y="6019"/>
                  </a:cubicBezTo>
                  <a:cubicBezTo>
                    <a:pt x="751" y="6853"/>
                    <a:pt x="1542" y="7359"/>
                    <a:pt x="2367" y="7359"/>
                  </a:cubicBezTo>
                  <a:cubicBezTo>
                    <a:pt x="2677" y="7359"/>
                    <a:pt x="2992" y="7288"/>
                    <a:pt x="3289" y="7135"/>
                  </a:cubicBezTo>
                  <a:cubicBezTo>
                    <a:pt x="3479" y="7034"/>
                    <a:pt x="3679" y="6984"/>
                    <a:pt x="3877" y="6984"/>
                  </a:cubicBezTo>
                  <a:cubicBezTo>
                    <a:pt x="4164" y="6984"/>
                    <a:pt x="4446" y="7089"/>
                    <a:pt x="4685" y="7290"/>
                  </a:cubicBezTo>
                  <a:cubicBezTo>
                    <a:pt x="5429" y="7880"/>
                    <a:pt x="6336" y="8174"/>
                    <a:pt x="7248" y="8174"/>
                  </a:cubicBezTo>
                  <a:cubicBezTo>
                    <a:pt x="8159" y="8174"/>
                    <a:pt x="9074" y="7880"/>
                    <a:pt x="9834" y="7290"/>
                  </a:cubicBezTo>
                  <a:cubicBezTo>
                    <a:pt x="10054" y="7089"/>
                    <a:pt x="10340" y="6984"/>
                    <a:pt x="10632" y="6984"/>
                  </a:cubicBezTo>
                  <a:cubicBezTo>
                    <a:pt x="10834" y="6984"/>
                    <a:pt x="11040" y="7034"/>
                    <a:pt x="11230" y="7135"/>
                  </a:cubicBezTo>
                  <a:cubicBezTo>
                    <a:pt x="11535" y="7291"/>
                    <a:pt x="11853" y="7363"/>
                    <a:pt x="12162" y="7363"/>
                  </a:cubicBezTo>
                  <a:cubicBezTo>
                    <a:pt x="13208" y="7363"/>
                    <a:pt x="14160" y="6547"/>
                    <a:pt x="14208" y="5398"/>
                  </a:cubicBezTo>
                  <a:lnTo>
                    <a:pt x="14208" y="5429"/>
                  </a:lnTo>
                  <a:cubicBezTo>
                    <a:pt x="14270" y="4437"/>
                    <a:pt x="13618" y="3568"/>
                    <a:pt x="12657" y="3351"/>
                  </a:cubicBezTo>
                  <a:cubicBezTo>
                    <a:pt x="12502" y="3289"/>
                    <a:pt x="12377" y="3165"/>
                    <a:pt x="12346" y="3010"/>
                  </a:cubicBezTo>
                  <a:cubicBezTo>
                    <a:pt x="12222" y="2203"/>
                    <a:pt x="11540" y="1645"/>
                    <a:pt x="10733" y="1645"/>
                  </a:cubicBezTo>
                  <a:cubicBezTo>
                    <a:pt x="10609" y="1645"/>
                    <a:pt x="10485" y="1583"/>
                    <a:pt x="10423" y="1490"/>
                  </a:cubicBezTo>
                  <a:cubicBezTo>
                    <a:pt x="9601" y="497"/>
                    <a:pt x="8430" y="1"/>
                    <a:pt x="7259" y="1"/>
                  </a:cubicBezTo>
                  <a:close/>
                </a:path>
              </a:pathLst>
            </a:custGeom>
            <a:solidFill>
              <a:srgbClr val="AAC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79;p45"/>
            <p:cNvSpPr/>
            <p:nvPr/>
          </p:nvSpPr>
          <p:spPr>
            <a:xfrm>
              <a:off x="4785288" y="3974659"/>
              <a:ext cx="210910" cy="215307"/>
            </a:xfrm>
            <a:custGeom>
              <a:avLst/>
              <a:gdLst/>
              <a:ahLst/>
              <a:cxnLst/>
              <a:rect l="l" t="t" r="r" b="b"/>
              <a:pathLst>
                <a:path w="7818" h="7981" extrusionOk="0">
                  <a:moveTo>
                    <a:pt x="6050" y="0"/>
                  </a:moveTo>
                  <a:lnTo>
                    <a:pt x="6050" y="0"/>
                  </a:lnTo>
                  <a:cubicBezTo>
                    <a:pt x="5305" y="217"/>
                    <a:pt x="4623" y="682"/>
                    <a:pt x="4095" y="1303"/>
                  </a:cubicBezTo>
                  <a:cubicBezTo>
                    <a:pt x="4033" y="1396"/>
                    <a:pt x="3909" y="1427"/>
                    <a:pt x="3785" y="1427"/>
                  </a:cubicBezTo>
                  <a:cubicBezTo>
                    <a:pt x="2979" y="1427"/>
                    <a:pt x="2296" y="2016"/>
                    <a:pt x="2172" y="2792"/>
                  </a:cubicBezTo>
                  <a:cubicBezTo>
                    <a:pt x="2141" y="2978"/>
                    <a:pt x="2017" y="3102"/>
                    <a:pt x="1862" y="3133"/>
                  </a:cubicBezTo>
                  <a:cubicBezTo>
                    <a:pt x="683" y="3443"/>
                    <a:pt x="1" y="4715"/>
                    <a:pt x="435" y="5832"/>
                  </a:cubicBezTo>
                  <a:cubicBezTo>
                    <a:pt x="751" y="6666"/>
                    <a:pt x="1542" y="7172"/>
                    <a:pt x="2367" y="7172"/>
                  </a:cubicBezTo>
                  <a:cubicBezTo>
                    <a:pt x="2677" y="7172"/>
                    <a:pt x="2992" y="7101"/>
                    <a:pt x="3289" y="6948"/>
                  </a:cubicBezTo>
                  <a:cubicBezTo>
                    <a:pt x="3479" y="6847"/>
                    <a:pt x="3684" y="6797"/>
                    <a:pt x="3888" y="6797"/>
                  </a:cubicBezTo>
                  <a:cubicBezTo>
                    <a:pt x="4184" y="6797"/>
                    <a:pt x="4477" y="6902"/>
                    <a:pt x="4716" y="7103"/>
                  </a:cubicBezTo>
                  <a:cubicBezTo>
                    <a:pt x="5437" y="7670"/>
                    <a:pt x="6329" y="7980"/>
                    <a:pt x="7251" y="7980"/>
                  </a:cubicBezTo>
                  <a:cubicBezTo>
                    <a:pt x="7439" y="7980"/>
                    <a:pt x="7628" y="7967"/>
                    <a:pt x="7818" y="7941"/>
                  </a:cubicBezTo>
                  <a:cubicBezTo>
                    <a:pt x="2265" y="5118"/>
                    <a:pt x="5150" y="1055"/>
                    <a:pt x="6050" y="0"/>
                  </a:cubicBezTo>
                  <a:close/>
                </a:path>
              </a:pathLst>
            </a:custGeom>
            <a:solidFill>
              <a:srgbClr val="8AB5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80;p45"/>
            <p:cNvSpPr/>
            <p:nvPr/>
          </p:nvSpPr>
          <p:spPr>
            <a:xfrm>
              <a:off x="4888234" y="4076688"/>
              <a:ext cx="58110" cy="46132"/>
            </a:xfrm>
            <a:custGeom>
              <a:avLst/>
              <a:gdLst/>
              <a:ahLst/>
              <a:cxnLst/>
              <a:rect l="l" t="t" r="r" b="b"/>
              <a:pathLst>
                <a:path w="2154" h="1710" extrusionOk="0">
                  <a:moveTo>
                    <a:pt x="1240" y="0"/>
                  </a:moveTo>
                  <a:cubicBezTo>
                    <a:pt x="1220" y="0"/>
                    <a:pt x="1199" y="1"/>
                    <a:pt x="1179" y="2"/>
                  </a:cubicBezTo>
                  <a:cubicBezTo>
                    <a:pt x="372" y="2"/>
                    <a:pt x="0" y="1026"/>
                    <a:pt x="652" y="1522"/>
                  </a:cubicBezTo>
                  <a:cubicBezTo>
                    <a:pt x="814" y="1652"/>
                    <a:pt x="997" y="1710"/>
                    <a:pt x="1176" y="1710"/>
                  </a:cubicBezTo>
                  <a:cubicBezTo>
                    <a:pt x="1682" y="1710"/>
                    <a:pt x="2154" y="1249"/>
                    <a:pt x="2016" y="654"/>
                  </a:cubicBezTo>
                  <a:cubicBezTo>
                    <a:pt x="1958" y="271"/>
                    <a:pt x="1619" y="0"/>
                    <a:pt x="1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81;p45"/>
            <p:cNvSpPr/>
            <p:nvPr/>
          </p:nvSpPr>
          <p:spPr>
            <a:xfrm>
              <a:off x="5010388" y="4076688"/>
              <a:ext cx="57516" cy="46132"/>
            </a:xfrm>
            <a:custGeom>
              <a:avLst/>
              <a:gdLst/>
              <a:ahLst/>
              <a:cxnLst/>
              <a:rect l="l" t="t" r="r" b="b"/>
              <a:pathLst>
                <a:path w="2132" h="1710" extrusionOk="0">
                  <a:moveTo>
                    <a:pt x="1241" y="0"/>
                  </a:moveTo>
                  <a:cubicBezTo>
                    <a:pt x="1221" y="0"/>
                    <a:pt x="1200" y="1"/>
                    <a:pt x="1180" y="2"/>
                  </a:cubicBezTo>
                  <a:cubicBezTo>
                    <a:pt x="373" y="2"/>
                    <a:pt x="1" y="1026"/>
                    <a:pt x="652" y="1522"/>
                  </a:cubicBezTo>
                  <a:cubicBezTo>
                    <a:pt x="815" y="1652"/>
                    <a:pt x="996" y="1710"/>
                    <a:pt x="1172" y="1710"/>
                  </a:cubicBezTo>
                  <a:cubicBezTo>
                    <a:pt x="1671" y="1710"/>
                    <a:pt x="2132" y="1249"/>
                    <a:pt x="2017" y="654"/>
                  </a:cubicBezTo>
                  <a:cubicBezTo>
                    <a:pt x="1958" y="271"/>
                    <a:pt x="1620" y="0"/>
                    <a:pt x="1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82;p45"/>
            <p:cNvSpPr/>
            <p:nvPr/>
          </p:nvSpPr>
          <p:spPr>
            <a:xfrm>
              <a:off x="4933421" y="4162935"/>
              <a:ext cx="90402" cy="136641"/>
            </a:xfrm>
            <a:custGeom>
              <a:avLst/>
              <a:gdLst/>
              <a:ahLst/>
              <a:cxnLst/>
              <a:rect l="l" t="t" r="r" b="b"/>
              <a:pathLst>
                <a:path w="3351" h="5065" extrusionOk="0">
                  <a:moveTo>
                    <a:pt x="1210" y="0"/>
                  </a:moveTo>
                  <a:cubicBezTo>
                    <a:pt x="1086" y="0"/>
                    <a:pt x="962" y="93"/>
                    <a:pt x="900" y="217"/>
                  </a:cubicBezTo>
                  <a:lnTo>
                    <a:pt x="93" y="2327"/>
                  </a:lnTo>
                  <a:cubicBezTo>
                    <a:pt x="0" y="2544"/>
                    <a:pt x="155" y="2761"/>
                    <a:pt x="403" y="2761"/>
                  </a:cubicBezTo>
                  <a:lnTo>
                    <a:pt x="652" y="2761"/>
                  </a:lnTo>
                  <a:cubicBezTo>
                    <a:pt x="838" y="2761"/>
                    <a:pt x="962" y="2916"/>
                    <a:pt x="962" y="3102"/>
                  </a:cubicBezTo>
                  <a:lnTo>
                    <a:pt x="869" y="4715"/>
                  </a:lnTo>
                  <a:cubicBezTo>
                    <a:pt x="838" y="4839"/>
                    <a:pt x="931" y="4963"/>
                    <a:pt x="1055" y="5025"/>
                  </a:cubicBezTo>
                  <a:cubicBezTo>
                    <a:pt x="1086" y="5056"/>
                    <a:pt x="1117" y="5056"/>
                    <a:pt x="1148" y="5056"/>
                  </a:cubicBezTo>
                  <a:cubicBezTo>
                    <a:pt x="1169" y="5062"/>
                    <a:pt x="1190" y="5064"/>
                    <a:pt x="1211" y="5064"/>
                  </a:cubicBezTo>
                  <a:cubicBezTo>
                    <a:pt x="1313" y="5064"/>
                    <a:pt x="1407" y="5004"/>
                    <a:pt x="1458" y="4901"/>
                  </a:cubicBezTo>
                  <a:lnTo>
                    <a:pt x="3195" y="2203"/>
                  </a:lnTo>
                  <a:cubicBezTo>
                    <a:pt x="3350" y="1986"/>
                    <a:pt x="3195" y="1706"/>
                    <a:pt x="2916" y="1706"/>
                  </a:cubicBezTo>
                  <a:cubicBezTo>
                    <a:pt x="2761" y="1706"/>
                    <a:pt x="2606" y="1551"/>
                    <a:pt x="2606" y="1396"/>
                  </a:cubicBezTo>
                  <a:cubicBezTo>
                    <a:pt x="2606" y="1334"/>
                    <a:pt x="2606" y="1303"/>
                    <a:pt x="2637" y="1272"/>
                  </a:cubicBezTo>
                  <a:lnTo>
                    <a:pt x="2947" y="435"/>
                  </a:lnTo>
                  <a:cubicBezTo>
                    <a:pt x="3009" y="248"/>
                    <a:pt x="2854" y="0"/>
                    <a:pt x="2637" y="0"/>
                  </a:cubicBezTo>
                  <a:close/>
                </a:path>
              </a:pathLst>
            </a:custGeom>
            <a:solidFill>
              <a:srgbClr val="FFF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83;p45"/>
            <p:cNvSpPr/>
            <p:nvPr/>
          </p:nvSpPr>
          <p:spPr>
            <a:xfrm>
              <a:off x="5072328" y="4197034"/>
              <a:ext cx="56923" cy="70519"/>
            </a:xfrm>
            <a:custGeom>
              <a:avLst/>
              <a:gdLst/>
              <a:ahLst/>
              <a:cxnLst/>
              <a:rect l="l" t="t" r="r" b="b"/>
              <a:pathLst>
                <a:path w="2110" h="2614" extrusionOk="0">
                  <a:moveTo>
                    <a:pt x="1040" y="0"/>
                  </a:moveTo>
                  <a:cubicBezTo>
                    <a:pt x="977" y="0"/>
                    <a:pt x="915" y="24"/>
                    <a:pt x="869" y="70"/>
                  </a:cubicBezTo>
                  <a:cubicBezTo>
                    <a:pt x="590" y="380"/>
                    <a:pt x="0" y="1125"/>
                    <a:pt x="0" y="1559"/>
                  </a:cubicBezTo>
                  <a:cubicBezTo>
                    <a:pt x="0" y="2148"/>
                    <a:pt x="466" y="2614"/>
                    <a:pt x="1055" y="2614"/>
                  </a:cubicBezTo>
                  <a:cubicBezTo>
                    <a:pt x="1644" y="2614"/>
                    <a:pt x="2110" y="2148"/>
                    <a:pt x="2110" y="1559"/>
                  </a:cubicBezTo>
                  <a:cubicBezTo>
                    <a:pt x="2110" y="1125"/>
                    <a:pt x="1520" y="411"/>
                    <a:pt x="1210" y="70"/>
                  </a:cubicBezTo>
                  <a:cubicBezTo>
                    <a:pt x="1164" y="24"/>
                    <a:pt x="1102" y="0"/>
                    <a:pt x="1040" y="0"/>
                  </a:cubicBezTo>
                  <a:close/>
                </a:path>
              </a:pathLst>
            </a:custGeom>
            <a:solidFill>
              <a:srgbClr val="8AB5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84;p45"/>
            <p:cNvSpPr/>
            <p:nvPr/>
          </p:nvSpPr>
          <p:spPr>
            <a:xfrm>
              <a:off x="5015433" y="4289918"/>
              <a:ext cx="44378" cy="55466"/>
            </a:xfrm>
            <a:custGeom>
              <a:avLst/>
              <a:gdLst/>
              <a:ahLst/>
              <a:cxnLst/>
              <a:rect l="l" t="t" r="r" b="b"/>
              <a:pathLst>
                <a:path w="1645" h="2056" extrusionOk="0">
                  <a:moveTo>
                    <a:pt x="807" y="0"/>
                  </a:moveTo>
                  <a:cubicBezTo>
                    <a:pt x="760" y="0"/>
                    <a:pt x="714" y="24"/>
                    <a:pt x="682" y="70"/>
                  </a:cubicBezTo>
                  <a:cubicBezTo>
                    <a:pt x="465" y="349"/>
                    <a:pt x="0" y="877"/>
                    <a:pt x="0" y="1218"/>
                  </a:cubicBezTo>
                  <a:cubicBezTo>
                    <a:pt x="0" y="1776"/>
                    <a:pt x="411" y="2055"/>
                    <a:pt x="822" y="2055"/>
                  </a:cubicBezTo>
                  <a:cubicBezTo>
                    <a:pt x="1233" y="2055"/>
                    <a:pt x="1644" y="1776"/>
                    <a:pt x="1644" y="1218"/>
                  </a:cubicBezTo>
                  <a:cubicBezTo>
                    <a:pt x="1644" y="877"/>
                    <a:pt x="1179" y="318"/>
                    <a:pt x="931" y="70"/>
                  </a:cubicBezTo>
                  <a:cubicBezTo>
                    <a:pt x="900" y="24"/>
                    <a:pt x="853" y="0"/>
                    <a:pt x="807" y="0"/>
                  </a:cubicBezTo>
                  <a:close/>
                </a:path>
              </a:pathLst>
            </a:custGeom>
            <a:solidFill>
              <a:srgbClr val="8AB5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85;p45"/>
            <p:cNvSpPr/>
            <p:nvPr/>
          </p:nvSpPr>
          <p:spPr>
            <a:xfrm>
              <a:off x="4832984" y="4229677"/>
              <a:ext cx="56950" cy="70303"/>
            </a:xfrm>
            <a:custGeom>
              <a:avLst/>
              <a:gdLst/>
              <a:ahLst/>
              <a:cxnLst/>
              <a:rect l="l" t="t" r="r" b="b"/>
              <a:pathLst>
                <a:path w="2111" h="2606" extrusionOk="0">
                  <a:moveTo>
                    <a:pt x="1071" y="0"/>
                  </a:moveTo>
                  <a:cubicBezTo>
                    <a:pt x="1009" y="0"/>
                    <a:pt x="947" y="23"/>
                    <a:pt x="900" y="70"/>
                  </a:cubicBezTo>
                  <a:cubicBezTo>
                    <a:pt x="590" y="380"/>
                    <a:pt x="1" y="1125"/>
                    <a:pt x="1" y="1559"/>
                  </a:cubicBezTo>
                  <a:cubicBezTo>
                    <a:pt x="1" y="2257"/>
                    <a:pt x="528" y="2606"/>
                    <a:pt x="1056" y="2606"/>
                  </a:cubicBezTo>
                  <a:cubicBezTo>
                    <a:pt x="1583" y="2606"/>
                    <a:pt x="2110" y="2257"/>
                    <a:pt x="2110" y="1559"/>
                  </a:cubicBezTo>
                  <a:cubicBezTo>
                    <a:pt x="2110" y="1125"/>
                    <a:pt x="1521" y="411"/>
                    <a:pt x="1242" y="70"/>
                  </a:cubicBezTo>
                  <a:cubicBezTo>
                    <a:pt x="1195" y="23"/>
                    <a:pt x="1133" y="0"/>
                    <a:pt x="1071" y="0"/>
                  </a:cubicBezTo>
                  <a:close/>
                </a:path>
              </a:pathLst>
            </a:custGeom>
            <a:solidFill>
              <a:srgbClr val="8AB5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86;p45"/>
            <p:cNvSpPr/>
            <p:nvPr/>
          </p:nvSpPr>
          <p:spPr>
            <a:xfrm>
              <a:off x="4934258" y="4162935"/>
              <a:ext cx="53793" cy="136425"/>
            </a:xfrm>
            <a:custGeom>
              <a:avLst/>
              <a:gdLst/>
              <a:ahLst/>
              <a:cxnLst/>
              <a:rect l="l" t="t" r="r" b="b"/>
              <a:pathLst>
                <a:path w="1994" h="5057" extrusionOk="0">
                  <a:moveTo>
                    <a:pt x="1179" y="0"/>
                  </a:moveTo>
                  <a:cubicBezTo>
                    <a:pt x="1055" y="0"/>
                    <a:pt x="931" y="93"/>
                    <a:pt x="900" y="217"/>
                  </a:cubicBezTo>
                  <a:lnTo>
                    <a:pt x="62" y="2327"/>
                  </a:lnTo>
                  <a:cubicBezTo>
                    <a:pt x="0" y="2544"/>
                    <a:pt x="155" y="2761"/>
                    <a:pt x="372" y="2761"/>
                  </a:cubicBezTo>
                  <a:lnTo>
                    <a:pt x="621" y="2761"/>
                  </a:lnTo>
                  <a:cubicBezTo>
                    <a:pt x="807" y="2761"/>
                    <a:pt x="962" y="2916"/>
                    <a:pt x="931" y="3102"/>
                  </a:cubicBezTo>
                  <a:lnTo>
                    <a:pt x="838" y="4715"/>
                  </a:lnTo>
                  <a:cubicBezTo>
                    <a:pt x="807" y="4839"/>
                    <a:pt x="900" y="4963"/>
                    <a:pt x="1024" y="5025"/>
                  </a:cubicBezTo>
                  <a:cubicBezTo>
                    <a:pt x="1055" y="5025"/>
                    <a:pt x="1086" y="5025"/>
                    <a:pt x="1117" y="5056"/>
                  </a:cubicBezTo>
                  <a:cubicBezTo>
                    <a:pt x="1241" y="4591"/>
                    <a:pt x="1861" y="2730"/>
                    <a:pt x="1892" y="2575"/>
                  </a:cubicBezTo>
                  <a:cubicBezTo>
                    <a:pt x="1994" y="2347"/>
                    <a:pt x="1805" y="2326"/>
                    <a:pt x="1733" y="2326"/>
                  </a:cubicBezTo>
                  <a:cubicBezTo>
                    <a:pt x="1717" y="2326"/>
                    <a:pt x="1706" y="2327"/>
                    <a:pt x="1706" y="2327"/>
                  </a:cubicBezTo>
                  <a:cubicBezTo>
                    <a:pt x="1334" y="2327"/>
                    <a:pt x="1055" y="1924"/>
                    <a:pt x="1179" y="1582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rgbClr val="FFE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87;p45"/>
            <p:cNvSpPr/>
            <p:nvPr/>
          </p:nvSpPr>
          <p:spPr>
            <a:xfrm>
              <a:off x="4953493" y="4072776"/>
              <a:ext cx="33506" cy="22391"/>
            </a:xfrm>
            <a:custGeom>
              <a:avLst/>
              <a:gdLst/>
              <a:ahLst/>
              <a:cxnLst/>
              <a:rect l="l" t="t" r="r" b="b"/>
              <a:pathLst>
                <a:path w="1242" h="830" extrusionOk="0">
                  <a:moveTo>
                    <a:pt x="206" y="0"/>
                  </a:moveTo>
                  <a:cubicBezTo>
                    <a:pt x="101" y="0"/>
                    <a:pt x="1" y="70"/>
                    <a:pt x="1" y="209"/>
                  </a:cubicBezTo>
                  <a:cubicBezTo>
                    <a:pt x="1" y="551"/>
                    <a:pt x="280" y="830"/>
                    <a:pt x="621" y="830"/>
                  </a:cubicBezTo>
                  <a:cubicBezTo>
                    <a:pt x="962" y="830"/>
                    <a:pt x="1241" y="551"/>
                    <a:pt x="1241" y="209"/>
                  </a:cubicBezTo>
                  <a:cubicBezTo>
                    <a:pt x="1241" y="70"/>
                    <a:pt x="1133" y="0"/>
                    <a:pt x="1024" y="0"/>
                  </a:cubicBezTo>
                  <a:cubicBezTo>
                    <a:pt x="916" y="0"/>
                    <a:pt x="807" y="70"/>
                    <a:pt x="807" y="209"/>
                  </a:cubicBezTo>
                  <a:cubicBezTo>
                    <a:pt x="792" y="318"/>
                    <a:pt x="706" y="372"/>
                    <a:pt x="621" y="372"/>
                  </a:cubicBezTo>
                  <a:cubicBezTo>
                    <a:pt x="536" y="372"/>
                    <a:pt x="450" y="318"/>
                    <a:pt x="435" y="209"/>
                  </a:cubicBezTo>
                  <a:cubicBezTo>
                    <a:pt x="419" y="70"/>
                    <a:pt x="311" y="0"/>
                    <a:pt x="206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88;p45"/>
            <p:cNvSpPr/>
            <p:nvPr/>
          </p:nvSpPr>
          <p:spPr>
            <a:xfrm>
              <a:off x="4975263" y="4072776"/>
              <a:ext cx="33479" cy="22391"/>
            </a:xfrm>
            <a:custGeom>
              <a:avLst/>
              <a:gdLst/>
              <a:ahLst/>
              <a:cxnLst/>
              <a:rect l="l" t="t" r="r" b="b"/>
              <a:pathLst>
                <a:path w="1241" h="830" extrusionOk="0">
                  <a:moveTo>
                    <a:pt x="217" y="0"/>
                  </a:moveTo>
                  <a:cubicBezTo>
                    <a:pt x="109" y="0"/>
                    <a:pt x="0" y="70"/>
                    <a:pt x="0" y="209"/>
                  </a:cubicBezTo>
                  <a:cubicBezTo>
                    <a:pt x="0" y="551"/>
                    <a:pt x="279" y="830"/>
                    <a:pt x="621" y="830"/>
                  </a:cubicBezTo>
                  <a:cubicBezTo>
                    <a:pt x="962" y="830"/>
                    <a:pt x="1241" y="551"/>
                    <a:pt x="1241" y="209"/>
                  </a:cubicBezTo>
                  <a:cubicBezTo>
                    <a:pt x="1241" y="70"/>
                    <a:pt x="1132" y="0"/>
                    <a:pt x="1024" y="0"/>
                  </a:cubicBezTo>
                  <a:cubicBezTo>
                    <a:pt x="915" y="0"/>
                    <a:pt x="807" y="70"/>
                    <a:pt x="807" y="209"/>
                  </a:cubicBezTo>
                  <a:cubicBezTo>
                    <a:pt x="791" y="318"/>
                    <a:pt x="706" y="372"/>
                    <a:pt x="621" y="372"/>
                  </a:cubicBezTo>
                  <a:cubicBezTo>
                    <a:pt x="535" y="372"/>
                    <a:pt x="450" y="318"/>
                    <a:pt x="434" y="209"/>
                  </a:cubicBezTo>
                  <a:cubicBezTo>
                    <a:pt x="434" y="70"/>
                    <a:pt x="326" y="0"/>
                    <a:pt x="217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89;p45"/>
            <p:cNvSpPr/>
            <p:nvPr/>
          </p:nvSpPr>
          <p:spPr>
            <a:xfrm>
              <a:off x="4918341" y="4054971"/>
              <a:ext cx="32670" cy="20962"/>
            </a:xfrm>
            <a:custGeom>
              <a:avLst/>
              <a:gdLst/>
              <a:ahLst/>
              <a:cxnLst/>
              <a:rect l="l" t="t" r="r" b="b"/>
              <a:pathLst>
                <a:path w="1211" h="777" extrusionOk="0">
                  <a:moveTo>
                    <a:pt x="606" y="1"/>
                  </a:moveTo>
                  <a:cubicBezTo>
                    <a:pt x="319" y="1"/>
                    <a:pt x="32" y="187"/>
                    <a:pt x="1" y="559"/>
                  </a:cubicBezTo>
                  <a:cubicBezTo>
                    <a:pt x="1" y="699"/>
                    <a:pt x="109" y="769"/>
                    <a:pt x="218" y="769"/>
                  </a:cubicBezTo>
                  <a:cubicBezTo>
                    <a:pt x="327" y="769"/>
                    <a:pt x="435" y="699"/>
                    <a:pt x="435" y="559"/>
                  </a:cubicBezTo>
                  <a:cubicBezTo>
                    <a:pt x="435" y="435"/>
                    <a:pt x="497" y="373"/>
                    <a:pt x="590" y="373"/>
                  </a:cubicBezTo>
                  <a:cubicBezTo>
                    <a:pt x="683" y="373"/>
                    <a:pt x="776" y="466"/>
                    <a:pt x="776" y="559"/>
                  </a:cubicBezTo>
                  <a:cubicBezTo>
                    <a:pt x="776" y="652"/>
                    <a:pt x="869" y="745"/>
                    <a:pt x="993" y="776"/>
                  </a:cubicBezTo>
                  <a:cubicBezTo>
                    <a:pt x="1087" y="745"/>
                    <a:pt x="1211" y="652"/>
                    <a:pt x="1211" y="559"/>
                  </a:cubicBezTo>
                  <a:cubicBezTo>
                    <a:pt x="1180" y="187"/>
                    <a:pt x="893" y="1"/>
                    <a:pt x="606" y="1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90;p45"/>
            <p:cNvSpPr/>
            <p:nvPr/>
          </p:nvSpPr>
          <p:spPr>
            <a:xfrm>
              <a:off x="5011224" y="4054971"/>
              <a:ext cx="32670" cy="20962"/>
            </a:xfrm>
            <a:custGeom>
              <a:avLst/>
              <a:gdLst/>
              <a:ahLst/>
              <a:cxnLst/>
              <a:rect l="l" t="t" r="r" b="b"/>
              <a:pathLst>
                <a:path w="1211" h="777" extrusionOk="0">
                  <a:moveTo>
                    <a:pt x="606" y="1"/>
                  </a:moveTo>
                  <a:cubicBezTo>
                    <a:pt x="319" y="1"/>
                    <a:pt x="32" y="187"/>
                    <a:pt x="1" y="559"/>
                  </a:cubicBezTo>
                  <a:cubicBezTo>
                    <a:pt x="1" y="699"/>
                    <a:pt x="110" y="769"/>
                    <a:pt x="218" y="769"/>
                  </a:cubicBezTo>
                  <a:cubicBezTo>
                    <a:pt x="327" y="769"/>
                    <a:pt x="435" y="699"/>
                    <a:pt x="435" y="559"/>
                  </a:cubicBezTo>
                  <a:cubicBezTo>
                    <a:pt x="435" y="435"/>
                    <a:pt x="497" y="373"/>
                    <a:pt x="621" y="373"/>
                  </a:cubicBezTo>
                  <a:cubicBezTo>
                    <a:pt x="714" y="373"/>
                    <a:pt x="776" y="466"/>
                    <a:pt x="776" y="559"/>
                  </a:cubicBezTo>
                  <a:cubicBezTo>
                    <a:pt x="776" y="652"/>
                    <a:pt x="870" y="745"/>
                    <a:pt x="994" y="776"/>
                  </a:cubicBezTo>
                  <a:cubicBezTo>
                    <a:pt x="1118" y="745"/>
                    <a:pt x="1211" y="652"/>
                    <a:pt x="1211" y="559"/>
                  </a:cubicBezTo>
                  <a:cubicBezTo>
                    <a:pt x="1180" y="187"/>
                    <a:pt x="893" y="1"/>
                    <a:pt x="606" y="1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 txBox="1">
            <a:spLocks noGrp="1"/>
          </p:cNvSpPr>
          <p:nvPr>
            <p:ph type="body" idx="1"/>
          </p:nvPr>
        </p:nvSpPr>
        <p:spPr>
          <a:xfrm>
            <a:off x="569050" y="1119550"/>
            <a:ext cx="4142650" cy="23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dirty="0" err="1">
                <a:solidFill>
                  <a:schemeClr val="tx2"/>
                </a:solidFill>
              </a:rPr>
              <a:t>Voda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pokriva</a:t>
            </a:r>
            <a:r>
              <a:rPr lang="en-US" dirty="0">
                <a:solidFill>
                  <a:schemeClr val="tx2"/>
                </a:solidFill>
              </a:rPr>
              <a:t> 71% </a:t>
            </a:r>
            <a:r>
              <a:rPr lang="en-US" dirty="0" err="1">
                <a:solidFill>
                  <a:schemeClr val="tx2"/>
                </a:solidFill>
              </a:rPr>
              <a:t>Zemljine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površine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en-US" dirty="0">
                <a:solidFill>
                  <a:schemeClr val="tx2"/>
                </a:solidFill>
              </a:rPr>
              <a:t> Ona </a:t>
            </a:r>
            <a:r>
              <a:rPr lang="en-US" dirty="0" smtClean="0">
                <a:solidFill>
                  <a:schemeClr val="tx2"/>
                </a:solidFill>
              </a:rPr>
              <a:t>je </a:t>
            </a:r>
            <a:r>
              <a:rPr lang="sr-Latn-RS" dirty="0" smtClean="0">
                <a:solidFill>
                  <a:schemeClr val="tx2"/>
                </a:solidFill>
              </a:rPr>
              <a:t>od vitalnog značaja </a:t>
            </a:r>
            <a:r>
              <a:rPr lang="en-US" dirty="0" err="1" smtClean="0">
                <a:solidFill>
                  <a:schemeClr val="tx2"/>
                </a:solidFill>
              </a:rPr>
              <a:t>za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sve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poznate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forme</a:t>
            </a:r>
            <a:r>
              <a:rPr lang="en-US" dirty="0">
                <a:solidFill>
                  <a:schemeClr val="tx2"/>
                </a:solidFill>
              </a:rPr>
              <a:t> </a:t>
            </a:r>
            <a:r>
              <a:rPr lang="en-US" dirty="0" smtClean="0">
                <a:solidFill>
                  <a:schemeClr val="tx2"/>
                </a:solidFill>
              </a:rPr>
              <a:t>ž</a:t>
            </a:r>
            <a:r>
              <a:rPr lang="sr-Latn-RS" dirty="0" smtClean="0">
                <a:solidFill>
                  <a:schemeClr val="tx2"/>
                </a:solidFill>
              </a:rPr>
              <a:t>ivota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r>
              <a:rPr lang="en-US" dirty="0">
                <a:solidFill>
                  <a:schemeClr val="tx2"/>
                </a:solidFill>
              </a:rPr>
              <a:t>Na </a:t>
            </a:r>
            <a:r>
              <a:rPr lang="sr-Latn-RS" dirty="0" err="1">
                <a:solidFill>
                  <a:schemeClr val="tx2"/>
                </a:solidFill>
              </a:rPr>
              <a:t>Z</a:t>
            </a:r>
            <a:r>
              <a:rPr lang="en-US" dirty="0" err="1" smtClean="0">
                <a:solidFill>
                  <a:schemeClr val="tx2"/>
                </a:solidFill>
              </a:rPr>
              <a:t>emlji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96,5%</a:t>
            </a:r>
            <a:r>
              <a:rPr lang="sr-Latn-R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vode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je u </a:t>
            </a:r>
            <a:r>
              <a:rPr lang="en-US" dirty="0" err="1">
                <a:solidFill>
                  <a:schemeClr val="tx2"/>
                </a:solidFill>
              </a:rPr>
              <a:t>morima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okeanima</a:t>
            </a:r>
            <a:r>
              <a:rPr lang="en-US" dirty="0">
                <a:solidFill>
                  <a:schemeClr val="tx2"/>
                </a:solidFill>
              </a:rPr>
              <a:t>, 1,7% je </a:t>
            </a:r>
            <a:r>
              <a:rPr lang="en-US" dirty="0" err="1">
                <a:solidFill>
                  <a:schemeClr val="tx2"/>
                </a:solidFill>
              </a:rPr>
              <a:t>podzemna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voda</a:t>
            </a:r>
            <a:r>
              <a:rPr lang="en-US" dirty="0">
                <a:solidFill>
                  <a:schemeClr val="tx2"/>
                </a:solidFill>
              </a:rPr>
              <a:t>, 1,7% je u </a:t>
            </a:r>
            <a:r>
              <a:rPr lang="en-US" dirty="0" err="1">
                <a:solidFill>
                  <a:schemeClr val="tx2"/>
                </a:solidFill>
              </a:rPr>
              <a:t>glečerima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ledenim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kapama</a:t>
            </a:r>
            <a:r>
              <a:rPr lang="en-US" dirty="0">
                <a:solidFill>
                  <a:schemeClr val="tx2"/>
                </a:solidFill>
              </a:rPr>
              <a:t> </a:t>
            </a:r>
            <a:r>
              <a:rPr lang="en-US" dirty="0" err="1">
                <a:solidFill>
                  <a:schemeClr val="tx2"/>
                </a:solidFill>
              </a:rPr>
              <a:t>Antarktika</a:t>
            </a:r>
            <a:r>
              <a:rPr lang="en-US" dirty="0">
                <a:solidFill>
                  <a:schemeClr val="tx2"/>
                </a:solidFill>
              </a:rPr>
              <a:t> </a:t>
            </a: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 </a:t>
            </a:r>
            <a:r>
              <a:rPr lang="en-US" dirty="0" err="1" smtClean="0">
                <a:solidFill>
                  <a:schemeClr val="tx2"/>
                </a:solidFill>
              </a:rPr>
              <a:t>Grenlanda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mal</a:t>
            </a:r>
            <a:r>
              <a:rPr lang="sr-Latn-RS" dirty="0" smtClean="0">
                <a:solidFill>
                  <a:schemeClr val="tx2"/>
                </a:solidFill>
              </a:rPr>
              <a:t>i deo </a:t>
            </a:r>
            <a:r>
              <a:rPr lang="en-US" dirty="0" smtClean="0">
                <a:solidFill>
                  <a:schemeClr val="tx2"/>
                </a:solidFill>
              </a:rPr>
              <a:t>u </a:t>
            </a:r>
            <a:r>
              <a:rPr lang="en-US" dirty="0" err="1">
                <a:solidFill>
                  <a:schemeClr val="tx2"/>
                </a:solidFill>
              </a:rPr>
              <a:t>drugim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vodenim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telima</a:t>
            </a:r>
            <a:r>
              <a:rPr lang="sr-Latn-RS" dirty="0" smtClean="0">
                <a:solidFill>
                  <a:schemeClr val="tx2"/>
                </a:solidFill>
              </a:rPr>
              <a:t>. Ostaje </a:t>
            </a:r>
            <a:r>
              <a:rPr lang="en-US" dirty="0" smtClean="0">
                <a:solidFill>
                  <a:schemeClr val="tx2"/>
                </a:solidFill>
              </a:rPr>
              <a:t>0,001</a:t>
            </a:r>
            <a:r>
              <a:rPr lang="en-US" dirty="0">
                <a:solidFill>
                  <a:schemeClr val="tx2"/>
                </a:solidFill>
              </a:rPr>
              <a:t>% u </a:t>
            </a:r>
            <a:r>
              <a:rPr lang="en-US" dirty="0" err="1">
                <a:solidFill>
                  <a:schemeClr val="tx2"/>
                </a:solidFill>
              </a:rPr>
              <a:t>vazduhu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kao</a:t>
            </a:r>
            <a:r>
              <a:rPr lang="en-US" dirty="0">
                <a:solidFill>
                  <a:schemeClr val="tx2"/>
                </a:solidFill>
              </a:rPr>
              <a:t> para, </a:t>
            </a:r>
            <a:r>
              <a:rPr lang="en-US" dirty="0" err="1" smtClean="0">
                <a:solidFill>
                  <a:schemeClr val="tx2"/>
                </a:solidFill>
              </a:rPr>
              <a:t>obl</a:t>
            </a:r>
            <a:r>
              <a:rPr lang="sr-Latn-RS" dirty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ci</a:t>
            </a:r>
            <a:r>
              <a:rPr lang="en-US" dirty="0">
                <a:solidFill>
                  <a:schemeClr val="tx2"/>
                </a:solidFill>
              </a:rPr>
              <a:t> 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 </a:t>
            </a:r>
            <a:r>
              <a:rPr lang="en-US" dirty="0" err="1" smtClean="0">
                <a:solidFill>
                  <a:schemeClr val="tx2"/>
                </a:solidFill>
              </a:rPr>
              <a:t>precipitaciji</a:t>
            </a:r>
            <a:r>
              <a:rPr lang="sr-Latn-RS" dirty="0" smtClean="0">
                <a:solidFill>
                  <a:schemeClr val="tx2"/>
                </a:solidFill>
              </a:rPr>
              <a:t>. </a:t>
            </a:r>
            <a:r>
              <a:rPr lang="en-US" dirty="0" err="1" smtClean="0">
                <a:solidFill>
                  <a:schemeClr val="tx2"/>
                </a:solidFill>
              </a:rPr>
              <a:t>Samo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2,5% </a:t>
            </a:r>
            <a:r>
              <a:rPr lang="sr-Latn-RS" dirty="0" err="1">
                <a:solidFill>
                  <a:schemeClr val="tx2"/>
                </a:solidFill>
              </a:rPr>
              <a:t>z</a:t>
            </a:r>
            <a:r>
              <a:rPr lang="en-US" dirty="0" err="1" smtClean="0">
                <a:solidFill>
                  <a:schemeClr val="tx2"/>
                </a:solidFill>
              </a:rPr>
              <a:t>emaljske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vode</a:t>
            </a:r>
            <a:r>
              <a:rPr lang="en-US" dirty="0">
                <a:solidFill>
                  <a:schemeClr val="tx2"/>
                </a:solidFill>
              </a:rPr>
              <a:t> je </a:t>
            </a:r>
            <a:r>
              <a:rPr lang="en-US" dirty="0" err="1">
                <a:solidFill>
                  <a:schemeClr val="tx2"/>
                </a:solidFill>
              </a:rPr>
              <a:t>slatka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voda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 98,8% </a:t>
            </a:r>
            <a:r>
              <a:rPr lang="en-US" dirty="0" err="1">
                <a:solidFill>
                  <a:schemeClr val="tx2"/>
                </a:solidFill>
              </a:rPr>
              <a:t>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vode</a:t>
            </a:r>
            <a:r>
              <a:rPr lang="en-US" dirty="0">
                <a:solidFill>
                  <a:schemeClr val="tx2"/>
                </a:solidFill>
              </a:rPr>
              <a:t> je u </a:t>
            </a:r>
            <a:r>
              <a:rPr lang="sr-Latn-RS" dirty="0" smtClean="0">
                <a:solidFill>
                  <a:schemeClr val="tx2"/>
                </a:solidFill>
              </a:rPr>
              <a:t>ledu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 </a:t>
            </a:r>
            <a:r>
              <a:rPr lang="en-US" dirty="0" err="1">
                <a:solidFill>
                  <a:schemeClr val="tx2"/>
                </a:solidFill>
              </a:rPr>
              <a:t>podzemnoj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vodi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dirty="0">
              <a:solidFill>
                <a:schemeClr val="tx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/>
              </a:solidFill>
            </a:endParaRPr>
          </a:p>
        </p:txBody>
      </p:sp>
      <p:pic>
        <p:nvPicPr>
          <p:cNvPr id="307" name="Google Shape;3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205" y="514876"/>
            <a:ext cx="4508688" cy="43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16875" y="4092150"/>
            <a:ext cx="1516775" cy="15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7977" y="-442137"/>
            <a:ext cx="1958200" cy="19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0;p28"/>
          <p:cNvSpPr/>
          <p:nvPr/>
        </p:nvSpPr>
        <p:spPr>
          <a:xfrm>
            <a:off x="519545" y="371951"/>
            <a:ext cx="4192155" cy="74759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05;p31"/>
          <p:cNvSpPr txBox="1">
            <a:spLocks/>
          </p:cNvSpPr>
          <p:nvPr/>
        </p:nvSpPr>
        <p:spPr>
          <a:xfrm>
            <a:off x="930475" y="182050"/>
            <a:ext cx="3711900" cy="12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r>
              <a:rPr lang="sr-Latn-RS" smtClean="0"/>
              <a:t>Voda u prirodi</a:t>
            </a:r>
            <a:endParaRPr lang="sr-Latn-R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/>
          <p:nvPr/>
        </p:nvSpPr>
        <p:spPr>
          <a:xfrm>
            <a:off x="6366963" y="3642863"/>
            <a:ext cx="2036400" cy="249000"/>
          </a:xfrm>
          <a:prstGeom prst="ellipse">
            <a:avLst/>
          </a:prstGeom>
          <a:solidFill>
            <a:srgbClr val="191919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317500" y="535000"/>
            <a:ext cx="5568950" cy="74759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383025" y="487099"/>
            <a:ext cx="5279479" cy="8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Značaj </a:t>
            </a:r>
            <a:r>
              <a:rPr lang="sr-Latn-RS" dirty="0" smtClean="0"/>
              <a:t>vode </a:t>
            </a:r>
            <a:r>
              <a:rPr lang="sr-Latn-RS" dirty="0" smtClean="0"/>
              <a:t>za</a:t>
            </a:r>
            <a:r>
              <a:rPr lang="sr-Latn-RS" dirty="0" smtClean="0"/>
              <a:t> </a:t>
            </a:r>
            <a:r>
              <a:rPr lang="sr-Latn-RS" dirty="0" smtClean="0"/>
              <a:t>čoveka</a:t>
            </a:r>
            <a:endParaRPr dirty="0"/>
          </a:p>
        </p:txBody>
      </p:sp>
      <p:pic>
        <p:nvPicPr>
          <p:cNvPr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6875" y="4092150"/>
            <a:ext cx="1516775" cy="15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7977" y="-442137"/>
            <a:ext cx="1958200" cy="19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9661" y="1610981"/>
            <a:ext cx="2371003" cy="236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536015">
            <a:off x="5934537" y="1363499"/>
            <a:ext cx="1322942" cy="132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1366747">
            <a:off x="7829911" y="2119991"/>
            <a:ext cx="1234054" cy="1231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3888024">
            <a:off x="7860353" y="1148790"/>
            <a:ext cx="1061322" cy="105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62794" y="1512138"/>
            <a:ext cx="4572000" cy="34317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U </a:t>
            </a:r>
            <a:r>
              <a:rPr lang="en-US" dirty="0" err="1">
                <a:solidFill>
                  <a:schemeClr val="tx2"/>
                </a:solidFill>
              </a:rPr>
              <a:t>vodi</a:t>
            </a:r>
            <a:r>
              <a:rPr lang="en-US" dirty="0">
                <a:solidFill>
                  <a:schemeClr val="tx2"/>
                </a:solidFill>
              </a:rPr>
              <a:t> je </a:t>
            </a:r>
            <a:r>
              <a:rPr lang="en-US" dirty="0" err="1">
                <a:solidFill>
                  <a:schemeClr val="tx2"/>
                </a:solidFill>
              </a:rPr>
              <a:t>nastao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život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 to je </a:t>
            </a:r>
            <a:r>
              <a:rPr lang="en-US" dirty="0" err="1">
                <a:solidFill>
                  <a:schemeClr val="tx2"/>
                </a:solidFill>
              </a:rPr>
              <a:t>osnovna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materija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koju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unosimo</a:t>
            </a:r>
            <a:r>
              <a:rPr lang="en-US" dirty="0">
                <a:solidFill>
                  <a:schemeClr val="tx2"/>
                </a:solidFill>
              </a:rPr>
              <a:t> u </a:t>
            </a:r>
            <a:r>
              <a:rPr lang="en-US" dirty="0" err="1">
                <a:solidFill>
                  <a:schemeClr val="tx2"/>
                </a:solidFill>
              </a:rPr>
              <a:t>organizam</a:t>
            </a:r>
            <a:r>
              <a:rPr lang="en-US" dirty="0">
                <a:solidFill>
                  <a:schemeClr val="tx2"/>
                </a:solidFill>
              </a:rPr>
              <a:t>. Od </a:t>
            </a:r>
            <a:r>
              <a:rPr lang="en-US" dirty="0" err="1">
                <a:solidFill>
                  <a:schemeClr val="tx2"/>
                </a:solidFill>
              </a:rPr>
              <a:t>celokupne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vode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Zemlji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samo</a:t>
            </a:r>
            <a:r>
              <a:rPr lang="en-US" dirty="0">
                <a:solidFill>
                  <a:schemeClr val="tx2"/>
                </a:solidFill>
              </a:rPr>
              <a:t> 0,4% je </a:t>
            </a:r>
            <a:r>
              <a:rPr lang="en-US" dirty="0" err="1">
                <a:solidFill>
                  <a:schemeClr val="tx2"/>
                </a:solidFill>
              </a:rPr>
              <a:t>dostupno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pijaća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voda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Ekološke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promene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usled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industrijalizacije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globalnog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zagrevanja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predstavljaju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veliku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opasnost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za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očuvanje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vode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našeg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zdravlja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Zato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svakodnevno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treba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misliti</a:t>
            </a:r>
            <a:r>
              <a:rPr lang="en-US" dirty="0">
                <a:solidFill>
                  <a:schemeClr val="tx2"/>
                </a:solidFill>
              </a:rPr>
              <a:t>  o </a:t>
            </a:r>
            <a:r>
              <a:rPr lang="en-US" dirty="0" err="1">
                <a:solidFill>
                  <a:schemeClr val="tx2"/>
                </a:solidFill>
              </a:rPr>
              <a:t>unosu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vode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njenom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kvalitetu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sprečavanju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zagađenja</a:t>
            </a:r>
            <a:r>
              <a:rPr lang="en-US" dirty="0">
                <a:solidFill>
                  <a:schemeClr val="tx2"/>
                </a:solidFill>
              </a:rPr>
              <a:t> </a:t>
            </a:r>
            <a:r>
              <a:rPr lang="en-US" dirty="0" err="1">
                <a:solidFill>
                  <a:schemeClr val="tx2"/>
                </a:solidFill>
              </a:rPr>
              <a:t>životne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sredine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r>
              <a:rPr lang="sr-Latn-RS" dirty="0" smtClean="0">
                <a:solidFill>
                  <a:schemeClr val="tx2"/>
                </a:solidFill>
              </a:rPr>
              <a:t>Na rođenju oko 80% našeg tela čini voda, a u odraslom dobu u proseku 60%.</a:t>
            </a:r>
            <a:r>
              <a:rPr lang="en-US" dirty="0">
                <a:solidFill>
                  <a:schemeClr val="tx2"/>
                </a:solidFill>
              </a:rPr>
              <a:t> </a:t>
            </a:r>
            <a:r>
              <a:rPr lang="en-US" dirty="0" err="1">
                <a:solidFill>
                  <a:schemeClr val="tx2"/>
                </a:solidFill>
              </a:rPr>
              <a:t>Ukupna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količina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vode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varira</a:t>
            </a:r>
            <a:r>
              <a:rPr lang="en-US" dirty="0">
                <a:solidFill>
                  <a:schemeClr val="tx2"/>
                </a:solidFill>
              </a:rPr>
              <a:t> u </a:t>
            </a:r>
            <a:r>
              <a:rPr lang="en-US" dirty="0" err="1">
                <a:solidFill>
                  <a:schemeClr val="tx2"/>
                </a:solidFill>
              </a:rPr>
              <a:t>zavisnosti</a:t>
            </a:r>
            <a:r>
              <a:rPr lang="en-US" dirty="0">
                <a:solidFill>
                  <a:schemeClr val="tx2"/>
                </a:solidFill>
              </a:rPr>
              <a:t> od </a:t>
            </a:r>
            <a:r>
              <a:rPr lang="en-US" dirty="0" err="1">
                <a:solidFill>
                  <a:schemeClr val="tx2"/>
                </a:solidFill>
              </a:rPr>
              <a:t>telesne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mase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starosti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pola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prisustva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masnog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tkiva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Gojazna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osoba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može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imati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 do 30% </a:t>
            </a:r>
            <a:r>
              <a:rPr lang="en-US" dirty="0" err="1">
                <a:solidFill>
                  <a:schemeClr val="tx2"/>
                </a:solidFill>
              </a:rPr>
              <a:t>manje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vode</a:t>
            </a:r>
            <a:r>
              <a:rPr lang="en-US" dirty="0">
                <a:solidFill>
                  <a:schemeClr val="tx2"/>
                </a:solidFill>
              </a:rPr>
              <a:t> u </a:t>
            </a:r>
            <a:r>
              <a:rPr lang="en-US" dirty="0" err="1">
                <a:solidFill>
                  <a:schemeClr val="tx2"/>
                </a:solidFill>
              </a:rPr>
              <a:t>organizmu</a:t>
            </a:r>
            <a:r>
              <a:rPr lang="en-US" dirty="0">
                <a:solidFill>
                  <a:schemeClr val="tx2"/>
                </a:solidFill>
              </a:rPr>
              <a:t> od </a:t>
            </a:r>
            <a:r>
              <a:rPr lang="en-US" dirty="0" err="1">
                <a:solidFill>
                  <a:schemeClr val="tx2"/>
                </a:solidFill>
              </a:rPr>
              <a:t>normalno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uhranjene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osobe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iste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starosti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7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162" y="1283246"/>
            <a:ext cx="5029200" cy="2169247"/>
          </a:xfrm>
        </p:spPr>
        <p:txBody>
          <a:bodyPr/>
          <a:lstStyle/>
          <a:p>
            <a:pPr marL="139700" indent="0">
              <a:lnSpc>
                <a:spcPct val="150000"/>
              </a:lnSpc>
              <a:buNone/>
            </a:pPr>
            <a:r>
              <a:rPr lang="sr-Latn-RS" dirty="0" smtClean="0"/>
              <a:t>Voda u našem organizmu vrši mnogobojne uloge</a:t>
            </a:r>
            <a:r>
              <a:rPr lang="en-US" dirty="0" smtClean="0"/>
              <a:t>: </a:t>
            </a:r>
            <a:r>
              <a:rPr lang="en-US" dirty="0" err="1"/>
              <a:t>ona</a:t>
            </a:r>
            <a:r>
              <a:rPr lang="en-US" dirty="0"/>
              <a:t> je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rastvarač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nos</a:t>
            </a:r>
            <a:r>
              <a:rPr lang="sr-Latn-RS" dirty="0" smtClean="0"/>
              <a:t>ilac</a:t>
            </a:r>
            <a:r>
              <a:rPr lang="en-US" dirty="0" smtClean="0"/>
              <a:t> </a:t>
            </a:r>
            <a:r>
              <a:rPr lang="en-US" dirty="0" err="1"/>
              <a:t>hranljivih</a:t>
            </a:r>
            <a:r>
              <a:rPr lang="en-US" dirty="0"/>
              <a:t> </a:t>
            </a:r>
            <a:r>
              <a:rPr lang="en-US" dirty="0" err="1"/>
              <a:t>supstanci</a:t>
            </a:r>
            <a:r>
              <a:rPr lang="en-US" dirty="0"/>
              <a:t>, </a:t>
            </a:r>
            <a:r>
              <a:rPr lang="en-US" dirty="0" err="1"/>
              <a:t>igra</a:t>
            </a:r>
            <a:r>
              <a:rPr lang="en-US" dirty="0"/>
              <a:t> </a:t>
            </a:r>
            <a:r>
              <a:rPr lang="en-US" dirty="0" err="1"/>
              <a:t>važnu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u </a:t>
            </a:r>
            <a:r>
              <a:rPr lang="en-US" dirty="0" err="1"/>
              <a:t>cirkulaciji</a:t>
            </a:r>
            <a:r>
              <a:rPr lang="en-US" dirty="0"/>
              <a:t>, </a:t>
            </a:r>
            <a:r>
              <a:rPr lang="en-US" dirty="0" err="1"/>
              <a:t>učestvuje</a:t>
            </a:r>
            <a:r>
              <a:rPr lang="en-US" dirty="0"/>
              <a:t> u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metaboličkim</a:t>
            </a:r>
            <a:r>
              <a:rPr lang="en-US" dirty="0"/>
              <a:t> </a:t>
            </a:r>
            <a:r>
              <a:rPr lang="en-US" dirty="0" err="1"/>
              <a:t>procesima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odvođenju</a:t>
            </a:r>
            <a:r>
              <a:rPr lang="en-US" dirty="0"/>
              <a:t> </a:t>
            </a:r>
            <a:r>
              <a:rPr lang="en-US" dirty="0" err="1"/>
              <a:t>štetnih</a:t>
            </a:r>
            <a:r>
              <a:rPr lang="en-US" dirty="0"/>
              <a:t> </a:t>
            </a:r>
            <a:r>
              <a:rPr lang="en-US" dirty="0" err="1"/>
              <a:t>supstanci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organizma</a:t>
            </a:r>
            <a:r>
              <a:rPr lang="en-US" dirty="0"/>
              <a:t>, </a:t>
            </a:r>
            <a:r>
              <a:rPr lang="en-US" dirty="0" err="1"/>
              <a:t>pomaže</a:t>
            </a:r>
            <a:r>
              <a:rPr lang="en-US" dirty="0"/>
              <a:t> </a:t>
            </a:r>
            <a:r>
              <a:rPr lang="en-US" dirty="0" err="1"/>
              <a:t>varenje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redovno</a:t>
            </a:r>
            <a:r>
              <a:rPr lang="en-US" dirty="0"/>
              <a:t> </a:t>
            </a:r>
            <a:r>
              <a:rPr lang="en-US" dirty="0" err="1"/>
              <a:t>pražnjenje</a:t>
            </a:r>
            <a:r>
              <a:rPr lang="en-US" dirty="0"/>
              <a:t> </a:t>
            </a:r>
            <a:r>
              <a:rPr lang="en-US" dirty="0" err="1"/>
              <a:t>creva</a:t>
            </a:r>
            <a:r>
              <a:rPr lang="en-US" dirty="0"/>
              <a:t>,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ključnu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u </a:t>
            </a:r>
            <a:r>
              <a:rPr lang="en-US" dirty="0" err="1"/>
              <a:t>termoregulaciji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učestvuje</a:t>
            </a:r>
            <a:r>
              <a:rPr lang="en-US" dirty="0"/>
              <a:t> u </a:t>
            </a:r>
            <a:r>
              <a:rPr lang="en-US" dirty="0" err="1"/>
              <a:t>održavanju</a:t>
            </a:r>
            <a:r>
              <a:rPr lang="en-US" dirty="0"/>
              <a:t> </a:t>
            </a:r>
            <a:r>
              <a:rPr lang="en-US" dirty="0" err="1"/>
              <a:t>ravnoteže</a:t>
            </a:r>
            <a:r>
              <a:rPr lang="en-US" dirty="0"/>
              <a:t> </a:t>
            </a:r>
            <a:r>
              <a:rPr lang="en-US" dirty="0" err="1"/>
              <a:t>elektrolita</a:t>
            </a:r>
            <a:r>
              <a:rPr lang="en-US" dirty="0"/>
              <a:t> </a:t>
            </a:r>
            <a:r>
              <a:rPr lang="sr-Latn-RS" dirty="0" smtClean="0"/>
              <a:t>kao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kiselo-bazne</a:t>
            </a:r>
            <a:r>
              <a:rPr lang="en-US" dirty="0"/>
              <a:t> </a:t>
            </a:r>
            <a:r>
              <a:rPr lang="en-US" dirty="0" err="1"/>
              <a:t>ravnoteže</a:t>
            </a:r>
            <a:r>
              <a:rPr lang="en-US" dirty="0"/>
              <a:t>.</a:t>
            </a:r>
          </a:p>
        </p:txBody>
      </p:sp>
      <p:pic>
        <p:nvPicPr>
          <p:cNvPr id="1030" name="Picture 6" descr="The amount of water in human body Source:...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37" y="823339"/>
            <a:ext cx="2368839" cy="3976267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80;p28"/>
          <p:cNvSpPr/>
          <p:nvPr/>
        </p:nvSpPr>
        <p:spPr>
          <a:xfrm>
            <a:off x="269009" y="248649"/>
            <a:ext cx="5568950" cy="74759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94418" y="35052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r>
              <a:rPr lang="en-US" dirty="0" err="1" smtClean="0"/>
              <a:t>Uloge</a:t>
            </a:r>
            <a:r>
              <a:rPr lang="en-US" dirty="0" smtClean="0"/>
              <a:t> </a:t>
            </a:r>
            <a:r>
              <a:rPr lang="en-US" dirty="0" err="1" smtClean="0"/>
              <a:t>vode</a:t>
            </a:r>
            <a:r>
              <a:rPr lang="en-US" dirty="0" smtClean="0"/>
              <a:t> u </a:t>
            </a:r>
            <a:r>
              <a:rPr lang="en-US" dirty="0" err="1" smtClean="0"/>
              <a:t>organizmu</a:t>
            </a:r>
            <a:endParaRPr lang="en-US" dirty="0"/>
          </a:p>
        </p:txBody>
      </p:sp>
      <p:pic>
        <p:nvPicPr>
          <p:cNvPr id="12" name="Google Shape;3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6875" y="3886200"/>
            <a:ext cx="1716184" cy="17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3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2910" y="-318654"/>
            <a:ext cx="1870513" cy="209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4011" y="4042743"/>
            <a:ext cx="1516775" cy="15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4193"/>
            <a:ext cx="1399309" cy="14578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408;p45"/>
          <p:cNvGrpSpPr/>
          <p:nvPr/>
        </p:nvGrpSpPr>
        <p:grpSpPr>
          <a:xfrm>
            <a:off x="1399309" y="3363446"/>
            <a:ext cx="1627909" cy="1780054"/>
            <a:chOff x="3997005" y="2159289"/>
            <a:chExt cx="375770" cy="376067"/>
          </a:xfrm>
        </p:grpSpPr>
        <p:sp>
          <p:nvSpPr>
            <p:cNvPr id="17" name="Google Shape;1409;p45"/>
            <p:cNvSpPr/>
            <p:nvPr/>
          </p:nvSpPr>
          <p:spPr>
            <a:xfrm>
              <a:off x="4105806" y="2159289"/>
              <a:ext cx="159005" cy="168528"/>
            </a:xfrm>
            <a:custGeom>
              <a:avLst/>
              <a:gdLst/>
              <a:ahLst/>
              <a:cxnLst/>
              <a:rect l="l" t="t" r="r" b="b"/>
              <a:pathLst>
                <a:path w="5894" h="6247" extrusionOk="0">
                  <a:moveTo>
                    <a:pt x="2928" y="0"/>
                  </a:moveTo>
                  <a:cubicBezTo>
                    <a:pt x="2881" y="0"/>
                    <a:pt x="2836" y="4"/>
                    <a:pt x="2792" y="12"/>
                  </a:cubicBezTo>
                  <a:cubicBezTo>
                    <a:pt x="2699" y="43"/>
                    <a:pt x="2606" y="74"/>
                    <a:pt x="2513" y="136"/>
                  </a:cubicBezTo>
                  <a:cubicBezTo>
                    <a:pt x="1706" y="756"/>
                    <a:pt x="0" y="2183"/>
                    <a:pt x="0" y="3362"/>
                  </a:cubicBezTo>
                  <a:cubicBezTo>
                    <a:pt x="0" y="4975"/>
                    <a:pt x="1334" y="6246"/>
                    <a:pt x="2947" y="6246"/>
                  </a:cubicBezTo>
                  <a:cubicBezTo>
                    <a:pt x="3381" y="6246"/>
                    <a:pt x="3846" y="6122"/>
                    <a:pt x="4250" y="5936"/>
                  </a:cubicBezTo>
                  <a:cubicBezTo>
                    <a:pt x="5242" y="5471"/>
                    <a:pt x="5894" y="4478"/>
                    <a:pt x="5894" y="3362"/>
                  </a:cubicBezTo>
                  <a:cubicBezTo>
                    <a:pt x="5894" y="2183"/>
                    <a:pt x="4188" y="756"/>
                    <a:pt x="3350" y="136"/>
                  </a:cubicBezTo>
                  <a:cubicBezTo>
                    <a:pt x="3232" y="41"/>
                    <a:pt x="3077" y="0"/>
                    <a:pt x="2928" y="0"/>
                  </a:cubicBezTo>
                  <a:close/>
                </a:path>
              </a:pathLst>
            </a:custGeom>
            <a:solidFill>
              <a:srgbClr val="AAC9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10;p45"/>
            <p:cNvSpPr/>
            <p:nvPr/>
          </p:nvSpPr>
          <p:spPr>
            <a:xfrm>
              <a:off x="4105806" y="2159586"/>
              <a:ext cx="117136" cy="167745"/>
            </a:xfrm>
            <a:custGeom>
              <a:avLst/>
              <a:gdLst/>
              <a:ahLst/>
              <a:cxnLst/>
              <a:rect l="l" t="t" r="r" b="b"/>
              <a:pathLst>
                <a:path w="4250" h="6236" extrusionOk="0">
                  <a:moveTo>
                    <a:pt x="2792" y="1"/>
                  </a:moveTo>
                  <a:cubicBezTo>
                    <a:pt x="2699" y="32"/>
                    <a:pt x="2606" y="63"/>
                    <a:pt x="2513" y="125"/>
                  </a:cubicBezTo>
                  <a:cubicBezTo>
                    <a:pt x="1706" y="745"/>
                    <a:pt x="0" y="2172"/>
                    <a:pt x="0" y="3351"/>
                  </a:cubicBezTo>
                  <a:cubicBezTo>
                    <a:pt x="0" y="4964"/>
                    <a:pt x="1334" y="6235"/>
                    <a:pt x="2947" y="6235"/>
                  </a:cubicBezTo>
                  <a:cubicBezTo>
                    <a:pt x="3381" y="6235"/>
                    <a:pt x="3846" y="6111"/>
                    <a:pt x="4250" y="5925"/>
                  </a:cubicBezTo>
                  <a:lnTo>
                    <a:pt x="4250" y="5894"/>
                  </a:lnTo>
                  <a:lnTo>
                    <a:pt x="4219" y="5894"/>
                  </a:lnTo>
                  <a:cubicBezTo>
                    <a:pt x="558" y="4622"/>
                    <a:pt x="2264" y="962"/>
                    <a:pt x="2792" y="1"/>
                  </a:cubicBezTo>
                  <a:close/>
                </a:path>
              </a:pathLst>
            </a:custGeom>
            <a:solidFill>
              <a:srgbClr val="8AB5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11;p45"/>
            <p:cNvSpPr/>
            <p:nvPr/>
          </p:nvSpPr>
          <p:spPr>
            <a:xfrm>
              <a:off x="4191999" y="2341063"/>
              <a:ext cx="62777" cy="105590"/>
            </a:xfrm>
            <a:custGeom>
              <a:avLst/>
              <a:gdLst/>
              <a:ahLst/>
              <a:cxnLst/>
              <a:rect l="l" t="t" r="r" b="b"/>
              <a:pathLst>
                <a:path w="2327" h="3914" extrusionOk="0">
                  <a:moveTo>
                    <a:pt x="1421" y="0"/>
                  </a:moveTo>
                  <a:cubicBezTo>
                    <a:pt x="1062" y="0"/>
                    <a:pt x="706" y="213"/>
                    <a:pt x="620" y="656"/>
                  </a:cubicBezTo>
                  <a:lnTo>
                    <a:pt x="0" y="3541"/>
                  </a:lnTo>
                  <a:lnTo>
                    <a:pt x="1644" y="3913"/>
                  </a:lnTo>
                  <a:cubicBezTo>
                    <a:pt x="2327" y="749"/>
                    <a:pt x="2295" y="966"/>
                    <a:pt x="2295" y="842"/>
                  </a:cubicBezTo>
                  <a:lnTo>
                    <a:pt x="2264" y="842"/>
                  </a:lnTo>
                  <a:cubicBezTo>
                    <a:pt x="2264" y="291"/>
                    <a:pt x="1841" y="0"/>
                    <a:pt x="1421" y="0"/>
                  </a:cubicBezTo>
                  <a:close/>
                </a:path>
              </a:pathLst>
            </a:custGeom>
            <a:solidFill>
              <a:srgbClr val="FFD4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12;p45"/>
            <p:cNvSpPr/>
            <p:nvPr/>
          </p:nvSpPr>
          <p:spPr>
            <a:xfrm>
              <a:off x="4222942" y="2318186"/>
              <a:ext cx="93585" cy="118404"/>
            </a:xfrm>
            <a:custGeom>
              <a:avLst/>
              <a:gdLst/>
              <a:ahLst/>
              <a:cxnLst/>
              <a:rect l="l" t="t" r="r" b="b"/>
              <a:pathLst>
                <a:path w="3469" h="4389" extrusionOk="0">
                  <a:moveTo>
                    <a:pt x="2411" y="0"/>
                  </a:moveTo>
                  <a:cubicBezTo>
                    <a:pt x="2125" y="0"/>
                    <a:pt x="1839" y="143"/>
                    <a:pt x="1676" y="481"/>
                  </a:cubicBezTo>
                  <a:lnTo>
                    <a:pt x="1" y="4389"/>
                  </a:lnTo>
                  <a:lnTo>
                    <a:pt x="2110" y="3862"/>
                  </a:lnTo>
                  <a:lnTo>
                    <a:pt x="3227" y="1132"/>
                  </a:lnTo>
                  <a:cubicBezTo>
                    <a:pt x="3468" y="488"/>
                    <a:pt x="2939" y="0"/>
                    <a:pt x="2411" y="0"/>
                  </a:cubicBezTo>
                  <a:close/>
                </a:path>
              </a:pathLst>
            </a:custGeom>
            <a:solidFill>
              <a:srgbClr val="FFC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13;p45"/>
            <p:cNvSpPr/>
            <p:nvPr/>
          </p:nvSpPr>
          <p:spPr>
            <a:xfrm>
              <a:off x="4266457" y="2337071"/>
              <a:ext cx="98063" cy="102029"/>
            </a:xfrm>
            <a:custGeom>
              <a:avLst/>
              <a:gdLst/>
              <a:ahLst/>
              <a:cxnLst/>
              <a:rect l="l" t="t" r="r" b="b"/>
              <a:pathLst>
                <a:path w="3635" h="3782" extrusionOk="0">
                  <a:moveTo>
                    <a:pt x="2410" y="1"/>
                  </a:moveTo>
                  <a:cubicBezTo>
                    <a:pt x="2163" y="1"/>
                    <a:pt x="1915" y="117"/>
                    <a:pt x="1738" y="401"/>
                  </a:cubicBezTo>
                  <a:lnTo>
                    <a:pt x="1" y="2820"/>
                  </a:lnTo>
                  <a:lnTo>
                    <a:pt x="1397" y="3782"/>
                  </a:lnTo>
                  <a:lnTo>
                    <a:pt x="3103" y="1394"/>
                  </a:lnTo>
                  <a:cubicBezTo>
                    <a:pt x="3634" y="729"/>
                    <a:pt x="3027" y="1"/>
                    <a:pt x="2410" y="1"/>
                  </a:cubicBezTo>
                  <a:close/>
                </a:path>
              </a:pathLst>
            </a:custGeom>
            <a:solidFill>
              <a:srgbClr val="FFD4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14;p45"/>
            <p:cNvSpPr/>
            <p:nvPr/>
          </p:nvSpPr>
          <p:spPr>
            <a:xfrm>
              <a:off x="3997005" y="2329841"/>
              <a:ext cx="375770" cy="205515"/>
            </a:xfrm>
            <a:custGeom>
              <a:avLst/>
              <a:gdLst/>
              <a:ahLst/>
              <a:cxnLst/>
              <a:rect l="l" t="t" r="r" b="b"/>
              <a:pathLst>
                <a:path w="13929" h="7618" extrusionOk="0">
                  <a:moveTo>
                    <a:pt x="3993" y="0"/>
                  </a:moveTo>
                  <a:cubicBezTo>
                    <a:pt x="3746" y="0"/>
                    <a:pt x="3488" y="97"/>
                    <a:pt x="3258" y="328"/>
                  </a:cubicBezTo>
                  <a:lnTo>
                    <a:pt x="1272" y="2313"/>
                  </a:lnTo>
                  <a:cubicBezTo>
                    <a:pt x="466" y="3150"/>
                    <a:pt x="1" y="4236"/>
                    <a:pt x="1" y="5384"/>
                  </a:cubicBezTo>
                  <a:lnTo>
                    <a:pt x="1" y="7617"/>
                  </a:lnTo>
                  <a:lnTo>
                    <a:pt x="5336" y="7617"/>
                  </a:lnTo>
                  <a:lnTo>
                    <a:pt x="5801" y="6904"/>
                  </a:lnTo>
                  <a:cubicBezTo>
                    <a:pt x="5909" y="6741"/>
                    <a:pt x="6112" y="6650"/>
                    <a:pt x="6307" y="6650"/>
                  </a:cubicBezTo>
                  <a:cubicBezTo>
                    <a:pt x="6335" y="6650"/>
                    <a:pt x="6363" y="6652"/>
                    <a:pt x="6391" y="6656"/>
                  </a:cubicBezTo>
                  <a:cubicBezTo>
                    <a:pt x="6663" y="6696"/>
                    <a:pt x="6937" y="6716"/>
                    <a:pt x="7209" y="6716"/>
                  </a:cubicBezTo>
                  <a:cubicBezTo>
                    <a:pt x="8394" y="6716"/>
                    <a:pt x="9558" y="6338"/>
                    <a:pt x="10516" y="5632"/>
                  </a:cubicBezTo>
                  <a:lnTo>
                    <a:pt x="12998" y="3864"/>
                  </a:lnTo>
                  <a:cubicBezTo>
                    <a:pt x="13525" y="3492"/>
                    <a:pt x="13866" y="2933"/>
                    <a:pt x="13928" y="2313"/>
                  </a:cubicBezTo>
                  <a:cubicBezTo>
                    <a:pt x="13928" y="1834"/>
                    <a:pt x="13518" y="1478"/>
                    <a:pt x="13082" y="1478"/>
                  </a:cubicBezTo>
                  <a:cubicBezTo>
                    <a:pt x="12981" y="1478"/>
                    <a:pt x="12879" y="1497"/>
                    <a:pt x="12781" y="1537"/>
                  </a:cubicBezTo>
                  <a:lnTo>
                    <a:pt x="10640" y="2375"/>
                  </a:lnTo>
                  <a:cubicBezTo>
                    <a:pt x="9533" y="2823"/>
                    <a:pt x="8358" y="3047"/>
                    <a:pt x="7154" y="3047"/>
                  </a:cubicBezTo>
                  <a:cubicBezTo>
                    <a:pt x="6942" y="3047"/>
                    <a:pt x="6729" y="3040"/>
                    <a:pt x="6515" y="3026"/>
                  </a:cubicBezTo>
                  <a:lnTo>
                    <a:pt x="3754" y="2840"/>
                  </a:lnTo>
                  <a:lnTo>
                    <a:pt x="4747" y="1817"/>
                  </a:lnTo>
                  <a:cubicBezTo>
                    <a:pt x="5508" y="1055"/>
                    <a:pt x="4808" y="0"/>
                    <a:pt x="3993" y="0"/>
                  </a:cubicBezTo>
                  <a:close/>
                </a:path>
              </a:pathLst>
            </a:custGeom>
            <a:solidFill>
              <a:srgbClr val="FF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45"/>
            <p:cNvSpPr/>
            <p:nvPr/>
          </p:nvSpPr>
          <p:spPr>
            <a:xfrm>
              <a:off x="3997005" y="2329841"/>
              <a:ext cx="148619" cy="205515"/>
            </a:xfrm>
            <a:custGeom>
              <a:avLst/>
              <a:gdLst/>
              <a:ahLst/>
              <a:cxnLst/>
              <a:rect l="l" t="t" r="r" b="b"/>
              <a:pathLst>
                <a:path w="5509" h="7618" extrusionOk="0">
                  <a:moveTo>
                    <a:pt x="3993" y="0"/>
                  </a:moveTo>
                  <a:cubicBezTo>
                    <a:pt x="3746" y="0"/>
                    <a:pt x="3488" y="97"/>
                    <a:pt x="3258" y="328"/>
                  </a:cubicBezTo>
                  <a:lnTo>
                    <a:pt x="1272" y="2313"/>
                  </a:lnTo>
                  <a:cubicBezTo>
                    <a:pt x="466" y="3150"/>
                    <a:pt x="1" y="4236"/>
                    <a:pt x="1" y="5384"/>
                  </a:cubicBezTo>
                  <a:lnTo>
                    <a:pt x="1" y="7617"/>
                  </a:lnTo>
                  <a:lnTo>
                    <a:pt x="4250" y="7617"/>
                  </a:lnTo>
                  <a:cubicBezTo>
                    <a:pt x="1955" y="4919"/>
                    <a:pt x="3754" y="2840"/>
                    <a:pt x="3754" y="2840"/>
                  </a:cubicBezTo>
                  <a:lnTo>
                    <a:pt x="4747" y="1817"/>
                  </a:lnTo>
                  <a:cubicBezTo>
                    <a:pt x="5508" y="1055"/>
                    <a:pt x="4808" y="0"/>
                    <a:pt x="3993" y="0"/>
                  </a:cubicBezTo>
                  <a:close/>
                </a:path>
              </a:pathLst>
            </a:custGeom>
            <a:solidFill>
              <a:srgbClr val="FFD4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16;p45"/>
            <p:cNvSpPr/>
            <p:nvPr/>
          </p:nvSpPr>
          <p:spPr>
            <a:xfrm>
              <a:off x="4168555" y="2249960"/>
              <a:ext cx="29325" cy="24765"/>
            </a:xfrm>
            <a:custGeom>
              <a:avLst/>
              <a:gdLst/>
              <a:ahLst/>
              <a:cxnLst/>
              <a:rect l="l" t="t" r="r" b="b"/>
              <a:pathLst>
                <a:path w="1087" h="918" extrusionOk="0">
                  <a:moveTo>
                    <a:pt x="621" y="1"/>
                  </a:moveTo>
                  <a:cubicBezTo>
                    <a:pt x="218" y="1"/>
                    <a:pt x="1" y="466"/>
                    <a:pt x="280" y="776"/>
                  </a:cubicBezTo>
                  <a:cubicBezTo>
                    <a:pt x="377" y="873"/>
                    <a:pt x="500" y="918"/>
                    <a:pt x="621" y="918"/>
                  </a:cubicBezTo>
                  <a:cubicBezTo>
                    <a:pt x="847" y="918"/>
                    <a:pt x="1066" y="760"/>
                    <a:pt x="1086" y="497"/>
                  </a:cubicBezTo>
                  <a:cubicBezTo>
                    <a:pt x="1086" y="249"/>
                    <a:pt x="900" y="1"/>
                    <a:pt x="62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17;p45"/>
            <p:cNvSpPr/>
            <p:nvPr/>
          </p:nvSpPr>
          <p:spPr>
            <a:xfrm>
              <a:off x="4121695" y="2239304"/>
              <a:ext cx="32670" cy="21555"/>
            </a:xfrm>
            <a:custGeom>
              <a:avLst/>
              <a:gdLst/>
              <a:ahLst/>
              <a:cxnLst/>
              <a:rect l="l" t="t" r="r" b="b"/>
              <a:pathLst>
                <a:path w="1211" h="799" extrusionOk="0">
                  <a:moveTo>
                    <a:pt x="605" y="0"/>
                  </a:moveTo>
                  <a:cubicBezTo>
                    <a:pt x="303" y="0"/>
                    <a:pt x="0" y="194"/>
                    <a:pt x="0" y="582"/>
                  </a:cubicBezTo>
                  <a:cubicBezTo>
                    <a:pt x="0" y="706"/>
                    <a:pt x="125" y="799"/>
                    <a:pt x="218" y="799"/>
                  </a:cubicBezTo>
                  <a:cubicBezTo>
                    <a:pt x="342" y="799"/>
                    <a:pt x="435" y="706"/>
                    <a:pt x="435" y="582"/>
                  </a:cubicBezTo>
                  <a:cubicBezTo>
                    <a:pt x="435" y="473"/>
                    <a:pt x="520" y="419"/>
                    <a:pt x="605" y="419"/>
                  </a:cubicBezTo>
                  <a:cubicBezTo>
                    <a:pt x="691" y="419"/>
                    <a:pt x="776" y="473"/>
                    <a:pt x="776" y="582"/>
                  </a:cubicBezTo>
                  <a:cubicBezTo>
                    <a:pt x="776" y="706"/>
                    <a:pt x="869" y="799"/>
                    <a:pt x="993" y="799"/>
                  </a:cubicBezTo>
                  <a:cubicBezTo>
                    <a:pt x="1117" y="799"/>
                    <a:pt x="1210" y="706"/>
                    <a:pt x="1210" y="582"/>
                  </a:cubicBezTo>
                  <a:cubicBezTo>
                    <a:pt x="1210" y="194"/>
                    <a:pt x="908" y="0"/>
                    <a:pt x="60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18;p45"/>
            <p:cNvSpPr/>
            <p:nvPr/>
          </p:nvSpPr>
          <p:spPr>
            <a:xfrm>
              <a:off x="4215415" y="2239304"/>
              <a:ext cx="31833" cy="21555"/>
            </a:xfrm>
            <a:custGeom>
              <a:avLst/>
              <a:gdLst/>
              <a:ahLst/>
              <a:cxnLst/>
              <a:rect l="l" t="t" r="r" b="b"/>
              <a:pathLst>
                <a:path w="1180" h="799" extrusionOk="0">
                  <a:moveTo>
                    <a:pt x="590" y="0"/>
                  </a:moveTo>
                  <a:cubicBezTo>
                    <a:pt x="295" y="0"/>
                    <a:pt x="1" y="194"/>
                    <a:pt x="1" y="582"/>
                  </a:cubicBezTo>
                  <a:cubicBezTo>
                    <a:pt x="1" y="706"/>
                    <a:pt x="94" y="799"/>
                    <a:pt x="187" y="799"/>
                  </a:cubicBezTo>
                  <a:cubicBezTo>
                    <a:pt x="311" y="799"/>
                    <a:pt x="404" y="706"/>
                    <a:pt x="404" y="582"/>
                  </a:cubicBezTo>
                  <a:cubicBezTo>
                    <a:pt x="404" y="473"/>
                    <a:pt x="489" y="419"/>
                    <a:pt x="574" y="419"/>
                  </a:cubicBezTo>
                  <a:cubicBezTo>
                    <a:pt x="660" y="419"/>
                    <a:pt x="745" y="473"/>
                    <a:pt x="745" y="582"/>
                  </a:cubicBezTo>
                  <a:cubicBezTo>
                    <a:pt x="745" y="706"/>
                    <a:pt x="869" y="799"/>
                    <a:pt x="962" y="799"/>
                  </a:cubicBezTo>
                  <a:cubicBezTo>
                    <a:pt x="1086" y="799"/>
                    <a:pt x="1179" y="706"/>
                    <a:pt x="1179" y="582"/>
                  </a:cubicBezTo>
                  <a:cubicBezTo>
                    <a:pt x="1179" y="194"/>
                    <a:pt x="885" y="0"/>
                    <a:pt x="59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54096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43"/>
          <p:cNvSpPr txBox="1">
            <a:spLocks noGrp="1"/>
          </p:cNvSpPr>
          <p:nvPr>
            <p:ph type="subTitle" idx="1"/>
          </p:nvPr>
        </p:nvSpPr>
        <p:spPr>
          <a:xfrm>
            <a:off x="406557" y="989896"/>
            <a:ext cx="3660100" cy="18020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</a:pPr>
            <a:r>
              <a:rPr lang="en-US" sz="1600" b="1" dirty="0" err="1" smtClean="0"/>
              <a:t>Voda</a:t>
            </a:r>
            <a:r>
              <a:rPr lang="en-US" sz="1600" dirty="0"/>
              <a:t> </a:t>
            </a:r>
            <a:r>
              <a:rPr lang="en-US" sz="1600" dirty="0" err="1"/>
              <a:t>ima</a:t>
            </a:r>
            <a:r>
              <a:rPr lang="en-US" sz="1600" dirty="0"/>
              <a:t> </a:t>
            </a:r>
            <a:r>
              <a:rPr lang="sr-Latn-RS" sz="1600" dirty="0" smtClean="0"/>
              <a:t>molekulsku </a:t>
            </a:r>
            <a:r>
              <a:rPr lang="sr-Latn-RS" sz="1600" dirty="0" smtClean="0"/>
              <a:t>formulu H</a:t>
            </a:r>
            <a:r>
              <a:rPr lang="en-US" sz="1600" baseline="-25000" dirty="0"/>
              <a:t>2</a:t>
            </a:r>
            <a:r>
              <a:rPr lang="sr-Latn-RS" sz="1600" dirty="0" smtClean="0"/>
              <a:t>0</a:t>
            </a:r>
            <a:r>
              <a:rPr lang="sr-Latn-RS" sz="1600" dirty="0" smtClean="0"/>
              <a:t>. D</a:t>
            </a:r>
            <a:r>
              <a:rPr lang="en-US" sz="1600" dirty="0" err="1" smtClean="0"/>
              <a:t>akle</a:t>
            </a:r>
            <a:r>
              <a:rPr lang="en-US" sz="1600" dirty="0"/>
              <a:t>, </a:t>
            </a:r>
            <a:r>
              <a:rPr lang="en-US" sz="1600" dirty="0" err="1"/>
              <a:t>jedan</a:t>
            </a:r>
            <a:r>
              <a:rPr lang="en-US" sz="1600" dirty="0"/>
              <a:t> </a:t>
            </a:r>
            <a:r>
              <a:rPr lang="sr-Latn-RS" sz="1600" dirty="0" smtClean="0"/>
              <a:t>molekul</a:t>
            </a:r>
            <a:r>
              <a:rPr lang="en-US" sz="1600" dirty="0"/>
              <a:t> </a:t>
            </a:r>
            <a:r>
              <a:rPr lang="en-US" sz="1600" dirty="0" err="1"/>
              <a:t>vode</a:t>
            </a:r>
            <a:r>
              <a:rPr lang="en-US" sz="1600" dirty="0"/>
              <a:t> </a:t>
            </a:r>
            <a:r>
              <a:rPr lang="en-US" sz="1600" dirty="0" err="1"/>
              <a:t>sastoji</a:t>
            </a:r>
            <a:r>
              <a:rPr lang="en-US" sz="1600" dirty="0"/>
              <a:t> se od </a:t>
            </a:r>
            <a:r>
              <a:rPr lang="en-US" sz="1600" dirty="0" err="1"/>
              <a:t>dva</a:t>
            </a:r>
            <a:r>
              <a:rPr lang="en-US" sz="1600" dirty="0"/>
              <a:t> </a:t>
            </a:r>
            <a:r>
              <a:rPr lang="sr-Latn-RS" sz="1600" dirty="0" smtClean="0"/>
              <a:t>vodonikova atoma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/>
              <a:t>jednog</a:t>
            </a:r>
            <a:r>
              <a:rPr lang="en-US" sz="1600" dirty="0"/>
              <a:t> </a:t>
            </a:r>
            <a:r>
              <a:rPr lang="en-US" sz="1600" dirty="0" err="1"/>
              <a:t>atoma</a:t>
            </a:r>
            <a:r>
              <a:rPr lang="en-US" sz="1600" dirty="0"/>
              <a:t> </a:t>
            </a:r>
            <a:r>
              <a:rPr lang="en-US" sz="1600" dirty="0" err="1" smtClean="0"/>
              <a:t>kiseonik</a:t>
            </a:r>
            <a:r>
              <a:rPr lang="sr-Latn-RS" sz="1600" dirty="0" smtClean="0"/>
              <a:t>a koji su povezani kovalentnom vezom.</a:t>
            </a:r>
            <a:endParaRPr lang="sr-Latn-RS" sz="1600" dirty="0" smtClean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Latn-RS" sz="1600" dirty="0" smtClean="0"/>
              <a:t>Molekulska formula</a:t>
            </a:r>
          </a:p>
          <a:p>
            <a:pPr marL="0" lvl="0" indent="0">
              <a:lnSpc>
                <a:spcPct val="150000"/>
              </a:lnSpc>
            </a:pPr>
            <a:r>
              <a:rPr lang="sr-Latn-RS" sz="1600" dirty="0" smtClean="0"/>
              <a:t>          </a:t>
            </a:r>
            <a:r>
              <a:rPr lang="sr-Latn-RS" sz="1600" dirty="0" smtClean="0"/>
              <a:t> </a:t>
            </a:r>
            <a:r>
              <a:rPr lang="sr-Latn-RS" sz="1800" dirty="0" smtClean="0"/>
              <a:t>H</a:t>
            </a:r>
            <a:r>
              <a:rPr lang="en-US" sz="1800" baseline="-25000" dirty="0" smtClean="0"/>
              <a:t>2</a:t>
            </a:r>
            <a:r>
              <a:rPr lang="sr-Latn-RS" sz="1800" dirty="0"/>
              <a:t>0</a:t>
            </a:r>
            <a:endParaRPr lang="sr-Latn-RS" sz="1800" dirty="0" smtClean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Latn-RS" sz="1600" dirty="0" smtClean="0"/>
              <a:t>Strukturna formula</a:t>
            </a:r>
          </a:p>
          <a:p>
            <a:pPr marL="0" lvl="0" indent="0">
              <a:lnSpc>
                <a:spcPct val="150000"/>
              </a:lnSpc>
            </a:pPr>
            <a:r>
              <a:rPr lang="sr-Latn-RS" sz="1600" dirty="0" smtClean="0"/>
              <a:t>          </a:t>
            </a:r>
            <a:r>
              <a:rPr lang="sr-Latn-RS" sz="1600" dirty="0" smtClean="0"/>
              <a:t> </a:t>
            </a:r>
            <a:r>
              <a:rPr lang="sr-Latn-RS" sz="1800" dirty="0" smtClean="0"/>
              <a:t>0----H----0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r-Latn-RS" sz="1600" dirty="0" smtClean="0"/>
              <a:t> </a:t>
            </a:r>
            <a:r>
              <a:rPr lang="sr-Latn-RS" sz="1600" dirty="0" smtClean="0"/>
              <a:t>Elektronska formula</a:t>
            </a:r>
            <a:endParaRPr sz="1600" dirty="0"/>
          </a:p>
        </p:txBody>
      </p:sp>
      <p:grpSp>
        <p:nvGrpSpPr>
          <p:cNvPr id="826" name="Google Shape;826;p43"/>
          <p:cNvGrpSpPr/>
          <p:nvPr/>
        </p:nvGrpSpPr>
        <p:grpSpPr>
          <a:xfrm>
            <a:off x="4551479" y="1287247"/>
            <a:ext cx="3728168" cy="3009344"/>
            <a:chOff x="4572031" y="1415284"/>
            <a:chExt cx="2875341" cy="2319341"/>
          </a:xfrm>
        </p:grpSpPr>
        <p:grpSp>
          <p:nvGrpSpPr>
            <p:cNvPr id="827" name="Google Shape;827;p43"/>
            <p:cNvGrpSpPr/>
            <p:nvPr/>
          </p:nvGrpSpPr>
          <p:grpSpPr>
            <a:xfrm>
              <a:off x="4572031" y="1415284"/>
              <a:ext cx="2875341" cy="1993075"/>
              <a:chOff x="3665860" y="822037"/>
              <a:chExt cx="4758136" cy="3243937"/>
            </a:xfrm>
          </p:grpSpPr>
          <p:grpSp>
            <p:nvGrpSpPr>
              <p:cNvPr id="828" name="Google Shape;828;p43"/>
              <p:cNvGrpSpPr/>
              <p:nvPr/>
            </p:nvGrpSpPr>
            <p:grpSpPr>
              <a:xfrm>
                <a:off x="3665860" y="822037"/>
                <a:ext cx="4758136" cy="3243937"/>
                <a:chOff x="518725" y="252435"/>
                <a:chExt cx="6524250" cy="4448015"/>
              </a:xfrm>
            </p:grpSpPr>
            <p:sp>
              <p:nvSpPr>
                <p:cNvPr id="829" name="Google Shape;829;p43"/>
                <p:cNvSpPr/>
                <p:nvPr/>
              </p:nvSpPr>
              <p:spPr>
                <a:xfrm>
                  <a:off x="518725" y="4131625"/>
                  <a:ext cx="6524250" cy="56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22753" extrusionOk="0">
                      <a:moveTo>
                        <a:pt x="0" y="14846"/>
                      </a:moveTo>
                      <a:cubicBezTo>
                        <a:pt x="0" y="19169"/>
                        <a:pt x="4039" y="22753"/>
                        <a:pt x="8305" y="22753"/>
                      </a:cubicBezTo>
                      <a:lnTo>
                        <a:pt x="253120" y="22753"/>
                      </a:lnTo>
                      <a:cubicBezTo>
                        <a:pt x="257443" y="22696"/>
                        <a:pt x="260913" y="19169"/>
                        <a:pt x="260970" y="14846"/>
                      </a:cubicBezTo>
                      <a:lnTo>
                        <a:pt x="2609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43"/>
                <p:cNvSpPr/>
                <p:nvPr/>
              </p:nvSpPr>
              <p:spPr>
                <a:xfrm>
                  <a:off x="518725" y="252435"/>
                  <a:ext cx="6524250" cy="389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155741" extrusionOk="0">
                      <a:moveTo>
                        <a:pt x="249594" y="9954"/>
                      </a:moveTo>
                      <a:lnTo>
                        <a:pt x="249594" y="144364"/>
                      </a:lnTo>
                      <a:lnTo>
                        <a:pt x="11376" y="144364"/>
                      </a:lnTo>
                      <a:lnTo>
                        <a:pt x="11376" y="9954"/>
                      </a:lnTo>
                      <a:close/>
                      <a:moveTo>
                        <a:pt x="8305" y="0"/>
                      </a:moveTo>
                      <a:cubicBezTo>
                        <a:pt x="4039" y="0"/>
                        <a:pt x="0" y="2844"/>
                        <a:pt x="0" y="7110"/>
                      </a:cubicBezTo>
                      <a:lnTo>
                        <a:pt x="0" y="155740"/>
                      </a:lnTo>
                      <a:lnTo>
                        <a:pt x="260970" y="155740"/>
                      </a:lnTo>
                      <a:lnTo>
                        <a:pt x="260970" y="7110"/>
                      </a:lnTo>
                      <a:cubicBezTo>
                        <a:pt x="260970" y="2844"/>
                        <a:pt x="257386" y="0"/>
                        <a:pt x="25312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31" name="Google Shape;831;p43"/>
              <p:cNvSpPr/>
              <p:nvPr/>
            </p:nvSpPr>
            <p:spPr>
              <a:xfrm>
                <a:off x="5947879" y="3739978"/>
                <a:ext cx="194076" cy="166189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9100" extrusionOk="0">
                    <a:moveTo>
                      <a:pt x="6092" y="0"/>
                    </a:moveTo>
                    <a:cubicBezTo>
                      <a:pt x="2020" y="0"/>
                      <a:pt x="0" y="4900"/>
                      <a:pt x="2881" y="7747"/>
                    </a:cubicBezTo>
                    <a:cubicBezTo>
                      <a:pt x="3804" y="8681"/>
                      <a:pt x="4944" y="9100"/>
                      <a:pt x="6063" y="9100"/>
                    </a:cubicBezTo>
                    <a:cubicBezTo>
                      <a:pt x="8391" y="9100"/>
                      <a:pt x="10627" y="7286"/>
                      <a:pt x="10627" y="4536"/>
                    </a:cubicBezTo>
                    <a:cubicBezTo>
                      <a:pt x="10627" y="2020"/>
                      <a:pt x="8608" y="0"/>
                      <a:pt x="60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2" name="Google Shape;832;p43"/>
            <p:cNvSpPr/>
            <p:nvPr/>
          </p:nvSpPr>
          <p:spPr>
            <a:xfrm>
              <a:off x="5498909" y="3408351"/>
              <a:ext cx="1040944" cy="326273"/>
            </a:xfrm>
            <a:custGeom>
              <a:avLst/>
              <a:gdLst/>
              <a:ahLst/>
              <a:cxnLst/>
              <a:rect l="l" t="t" r="r" b="b"/>
              <a:pathLst>
                <a:path w="94481" h="29125" extrusionOk="0">
                  <a:moveTo>
                    <a:pt x="79805" y="18317"/>
                  </a:moveTo>
                  <a:cubicBezTo>
                    <a:pt x="74117" y="12515"/>
                    <a:pt x="73889" y="1"/>
                    <a:pt x="73889" y="1"/>
                  </a:cubicBezTo>
                  <a:lnTo>
                    <a:pt x="20592" y="1"/>
                  </a:lnTo>
                  <a:cubicBezTo>
                    <a:pt x="20592" y="1"/>
                    <a:pt x="20364" y="12515"/>
                    <a:pt x="14676" y="18317"/>
                  </a:cubicBezTo>
                  <a:cubicBezTo>
                    <a:pt x="8931" y="24175"/>
                    <a:pt x="1" y="29124"/>
                    <a:pt x="15529" y="29124"/>
                  </a:cubicBezTo>
                  <a:lnTo>
                    <a:pt x="78952" y="29124"/>
                  </a:lnTo>
                  <a:cubicBezTo>
                    <a:pt x="94480" y="29124"/>
                    <a:pt x="85493" y="24175"/>
                    <a:pt x="79805" y="183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33" name="Google Shape;83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6875" y="4092150"/>
            <a:ext cx="1516775" cy="15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7977" y="-442137"/>
            <a:ext cx="1958200" cy="19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766;p42"/>
          <p:cNvSpPr/>
          <p:nvPr/>
        </p:nvSpPr>
        <p:spPr>
          <a:xfrm>
            <a:off x="441512" y="139973"/>
            <a:ext cx="3049833" cy="642145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824;p43"/>
          <p:cNvSpPr txBox="1">
            <a:spLocks/>
          </p:cNvSpPr>
          <p:nvPr/>
        </p:nvSpPr>
        <p:spPr>
          <a:xfrm>
            <a:off x="955488" y="27850"/>
            <a:ext cx="3655200" cy="10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r>
              <a:rPr lang="sr-Latn-RS" dirty="0" smtClean="0"/>
              <a:t>Formule</a:t>
            </a:r>
            <a:endParaRPr lang="sr-Latn-RS" dirty="0"/>
          </a:p>
        </p:txBody>
      </p:sp>
      <p:sp>
        <p:nvSpPr>
          <p:cNvPr id="2" name="TextBox 1"/>
          <p:cNvSpPr txBox="1"/>
          <p:nvPr/>
        </p:nvSpPr>
        <p:spPr>
          <a:xfrm>
            <a:off x="6131419" y="2148205"/>
            <a:ext cx="323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 smtClean="0">
                <a:solidFill>
                  <a:schemeClr val="tx2"/>
                </a:solidFill>
              </a:rPr>
              <a:t>H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2124" y="2148205"/>
            <a:ext cx="389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 smtClean="0">
                <a:solidFill>
                  <a:schemeClr val="tx2"/>
                </a:solidFill>
              </a:rPr>
              <a:t>0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0842" y="2146335"/>
            <a:ext cx="165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6467" y="2145318"/>
            <a:ext cx="486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>
                <a:solidFill>
                  <a:schemeClr val="tx2"/>
                </a:solidFill>
              </a:rPr>
              <a:t>0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7205" y="2165448"/>
            <a:ext cx="14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51933" y="2146335"/>
            <a:ext cx="14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93204" y="1794731"/>
            <a:ext cx="14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63677" y="2145318"/>
            <a:ext cx="14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779818" y="1948446"/>
            <a:ext cx="1233055" cy="1108364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99036" y="1945079"/>
            <a:ext cx="1233055" cy="1108364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18923" y="1969227"/>
            <a:ext cx="1233055" cy="1108364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81745" y="3879273"/>
            <a:ext cx="1502900" cy="72736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8" grpId="0"/>
      <p:bldP spid="19" grpId="0"/>
      <p:bldP spid="20" grpId="0"/>
      <p:bldP spid="21" grpId="0"/>
      <p:bldP spid="22" grpId="0"/>
      <p:bldP spid="6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46" y="977022"/>
            <a:ext cx="4981146" cy="3416400"/>
          </a:xfrm>
        </p:spPr>
        <p:txBody>
          <a:bodyPr/>
          <a:lstStyle/>
          <a:p>
            <a:pPr marL="139700" indent="0">
              <a:lnSpc>
                <a:spcPct val="150000"/>
              </a:lnSpc>
              <a:buNone/>
            </a:pPr>
            <a:r>
              <a:rPr lang="en-US" b="1" dirty="0" err="1"/>
              <a:t>Zagađenje</a:t>
            </a:r>
            <a:r>
              <a:rPr lang="en-US" b="1" dirty="0"/>
              <a:t> </a:t>
            </a:r>
            <a:r>
              <a:rPr lang="en-US" b="1" dirty="0" err="1"/>
              <a:t>vode</a:t>
            </a:r>
            <a:r>
              <a:rPr lang="en-US" dirty="0"/>
              <a:t> je </a:t>
            </a:r>
            <a:r>
              <a:rPr lang="en-US" dirty="0" err="1"/>
              <a:t>kontaminacija</a:t>
            </a:r>
            <a:r>
              <a:rPr lang="en-US" dirty="0"/>
              <a:t> </a:t>
            </a:r>
            <a:r>
              <a:rPr lang="en-US" dirty="0" err="1">
                <a:hlinkClick r:id="rId2" tooltip="Voda"/>
              </a:rPr>
              <a:t>vodenih</a:t>
            </a:r>
            <a:r>
              <a:rPr lang="en-US" dirty="0"/>
              <a:t> </a:t>
            </a:r>
            <a:r>
              <a:rPr lang="en-US" dirty="0" err="1"/>
              <a:t>sistema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 </a:t>
            </a:r>
            <a:r>
              <a:rPr lang="sr-Latn-RS" dirty="0" smtClean="0"/>
              <a:t>jezera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sr-Latn-RS" dirty="0" smtClean="0"/>
              <a:t>reka,</a:t>
            </a:r>
            <a:r>
              <a:rPr lang="en-US" dirty="0"/>
              <a:t> </a:t>
            </a:r>
            <a:r>
              <a:rPr lang="sr-Latn-RS" dirty="0" smtClean="0"/>
              <a:t>okeana, izdana i podzemnih voda)</a:t>
            </a:r>
            <a:r>
              <a:rPr lang="en-US" dirty="0" smtClean="0"/>
              <a:t>. </a:t>
            </a:r>
            <a:r>
              <a:rPr lang="sr-Latn-RS" dirty="0" smtClean="0"/>
              <a:t>Ono </a:t>
            </a:r>
            <a:r>
              <a:rPr lang="en-US" dirty="0" smtClean="0"/>
              <a:t>se </a:t>
            </a:r>
            <a:r>
              <a:rPr lang="en-US" dirty="0" err="1"/>
              <a:t>javlja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se </a:t>
            </a:r>
            <a:r>
              <a:rPr lang="en-US" dirty="0" err="1"/>
              <a:t>zagađivači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indirektno</a:t>
            </a:r>
            <a:r>
              <a:rPr lang="en-US" dirty="0"/>
              <a:t> </a:t>
            </a:r>
            <a:r>
              <a:rPr lang="en-US" dirty="0" err="1"/>
              <a:t>ispuštaju</a:t>
            </a:r>
            <a:r>
              <a:rPr lang="en-US" dirty="0"/>
              <a:t> u </a:t>
            </a:r>
            <a:r>
              <a:rPr lang="en-US" dirty="0" err="1"/>
              <a:t>vodu</a:t>
            </a:r>
            <a:r>
              <a:rPr lang="en-US" dirty="0"/>
              <a:t> bez </a:t>
            </a:r>
            <a:r>
              <a:rPr lang="en-US" dirty="0" err="1"/>
              <a:t>adekvatnog</a:t>
            </a:r>
            <a:r>
              <a:rPr lang="en-US" dirty="0"/>
              <a:t> </a:t>
            </a:r>
            <a:r>
              <a:rPr lang="en-US" dirty="0" err="1"/>
              <a:t>tretmana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uklanjanje</a:t>
            </a:r>
            <a:r>
              <a:rPr lang="en-US" dirty="0"/>
              <a:t> </a:t>
            </a:r>
            <a:r>
              <a:rPr lang="en-US" dirty="0" err="1"/>
              <a:t>štetnih</a:t>
            </a:r>
            <a:r>
              <a:rPr lang="en-US" dirty="0"/>
              <a:t> </a:t>
            </a:r>
            <a:r>
              <a:rPr lang="en-US" dirty="0" err="1"/>
              <a:t>jedinjenja</a:t>
            </a:r>
            <a:r>
              <a:rPr lang="en-US" dirty="0"/>
              <a:t>.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n-US" dirty="0" err="1"/>
              <a:t>Zagađenje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biljke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organizme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žive</a:t>
            </a:r>
            <a:r>
              <a:rPr lang="en-US" dirty="0"/>
              <a:t> u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vodenim</a:t>
            </a:r>
            <a:r>
              <a:rPr lang="en-US" dirty="0"/>
              <a:t> </a:t>
            </a:r>
            <a:r>
              <a:rPr lang="en-US" dirty="0" err="1" smtClean="0"/>
              <a:t>sistemima</a:t>
            </a:r>
            <a:r>
              <a:rPr lang="en-US" dirty="0" smtClean="0"/>
              <a:t>.</a:t>
            </a:r>
            <a:r>
              <a:rPr lang="sr-Latn-RS" dirty="0"/>
              <a:t> </a:t>
            </a:r>
            <a:r>
              <a:rPr lang="sr-Latn-RS" dirty="0" smtClean="0"/>
              <a:t>Posledice su</a:t>
            </a:r>
            <a:r>
              <a:rPr lang="en-US" dirty="0" smtClean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 smtClean="0"/>
              <a:t>štet</a:t>
            </a:r>
            <a:r>
              <a:rPr lang="sr-Latn-RS" dirty="0" smtClean="0"/>
              <a:t>ne</a:t>
            </a:r>
            <a:r>
              <a:rPr lang="en-US" dirty="0" smtClean="0"/>
              <a:t> </a:t>
            </a:r>
            <a:r>
              <a:rPr lang="en-US" dirty="0"/>
              <a:t>ne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sr-Latn-RS" dirty="0" smtClean="0"/>
              <a:t>pojedinačne</a:t>
            </a:r>
            <a:r>
              <a:rPr lang="en-US" dirty="0"/>
              <a:t> </a:t>
            </a:r>
            <a:r>
              <a:rPr lang="en-US" dirty="0" err="1">
                <a:hlinkClick r:id="rId3" tooltip="Vrsta (biologija)"/>
              </a:rPr>
              <a:t>vrste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populacije</a:t>
            </a:r>
            <a:r>
              <a:rPr lang="en-US" dirty="0"/>
              <a:t>,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celokupnu</a:t>
            </a:r>
            <a:r>
              <a:rPr lang="en-US" dirty="0"/>
              <a:t> </a:t>
            </a:r>
            <a:r>
              <a:rPr lang="sr-Latn-RS" dirty="0" smtClean="0"/>
              <a:t>biološku zajednicu</a:t>
            </a:r>
            <a:r>
              <a:rPr lang="en-US" dirty="0" smtClean="0"/>
              <a:t>.</a:t>
            </a:r>
            <a:endParaRPr lang="en-US" dirty="0"/>
          </a:p>
          <a:p>
            <a:pPr marL="139700" indent="0">
              <a:lnSpc>
                <a:spcPct val="150000"/>
              </a:lnSpc>
              <a:buNone/>
            </a:pP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zagađivači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>
                <a:hlinkClick r:id="rId4" tooltip="Otpadne vode"/>
              </a:rPr>
              <a:t>otpadne</a:t>
            </a:r>
            <a:r>
              <a:rPr lang="en-US" dirty="0">
                <a:hlinkClick r:id="rId4" tooltip="Otpadne vode"/>
              </a:rPr>
              <a:t> </a:t>
            </a:r>
            <a:r>
              <a:rPr lang="en-US" dirty="0" err="1">
                <a:hlinkClick r:id="rId4" tooltip="Otpadne vode"/>
              </a:rPr>
              <a:t>vode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štetu</a:t>
            </a:r>
            <a:r>
              <a:rPr lang="en-US" dirty="0"/>
              <a:t> </a:t>
            </a:r>
            <a:r>
              <a:rPr lang="en-US" dirty="0" err="1"/>
              <a:t>sprečavaju</a:t>
            </a:r>
            <a:r>
              <a:rPr lang="en-US" dirty="0"/>
              <a:t> </a:t>
            </a:r>
            <a:r>
              <a:rPr lang="en-US" dirty="0" err="1">
                <a:hlinkClick r:id="rId5" tooltip="Sistemi za obradu otpadnih voda"/>
              </a:rPr>
              <a:t>sistemi</a:t>
            </a:r>
            <a:r>
              <a:rPr lang="en-US" dirty="0">
                <a:hlinkClick r:id="rId5" tooltip="Sistemi za obradu otpadnih voda"/>
              </a:rPr>
              <a:t> </a:t>
            </a:r>
            <a:r>
              <a:rPr lang="en-US" dirty="0" err="1">
                <a:hlinkClick r:id="rId5" tooltip="Sistemi za obradu otpadnih voda"/>
              </a:rPr>
              <a:t>za</a:t>
            </a:r>
            <a:r>
              <a:rPr lang="en-US" dirty="0">
                <a:hlinkClick r:id="rId5" tooltip="Sistemi za obradu otpadnih voda"/>
              </a:rPr>
              <a:t> </a:t>
            </a:r>
            <a:r>
              <a:rPr lang="en-US" dirty="0" err="1">
                <a:hlinkClick r:id="rId5" tooltip="Sistemi za obradu otpadnih voda"/>
              </a:rPr>
              <a:t>obradu</a:t>
            </a:r>
            <a:r>
              <a:rPr lang="en-US" dirty="0">
                <a:hlinkClick r:id="rId5" tooltip="Sistemi za obradu otpadnih voda"/>
              </a:rPr>
              <a:t> </a:t>
            </a:r>
            <a:r>
              <a:rPr lang="en-US" dirty="0" err="1">
                <a:hlinkClick r:id="rId5" tooltip="Sistemi za obradu otpadnih voda"/>
              </a:rPr>
              <a:t>otpadnih</a:t>
            </a:r>
            <a:r>
              <a:rPr lang="en-US" dirty="0">
                <a:hlinkClick r:id="rId5" tooltip="Sistemi za obradu otpadnih voda"/>
              </a:rPr>
              <a:t> </a:t>
            </a:r>
            <a:r>
              <a:rPr lang="en-US" dirty="0" err="1">
                <a:hlinkClick r:id="rId5" tooltip="Sistemi za obradu otpadnih voda"/>
              </a:rPr>
              <a:t>voda</a:t>
            </a:r>
            <a:r>
              <a:rPr lang="en-US" dirty="0"/>
              <a:t>. </a:t>
            </a:r>
            <a:r>
              <a:rPr lang="en-US" dirty="0" err="1"/>
              <a:t>Zagađenje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biološko</a:t>
            </a:r>
            <a:r>
              <a:rPr lang="en-US" dirty="0"/>
              <a:t>, </a:t>
            </a:r>
            <a:r>
              <a:rPr lang="en-US" dirty="0" err="1"/>
              <a:t>termalno</a:t>
            </a:r>
            <a:r>
              <a:rPr lang="en-US" dirty="0"/>
              <a:t>, </a:t>
            </a:r>
            <a:r>
              <a:rPr lang="en-US" dirty="0" err="1" smtClean="0"/>
              <a:t>hemijsko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fizičko</a:t>
            </a:r>
            <a:r>
              <a:rPr lang="en-US" dirty="0"/>
              <a:t>.</a:t>
            </a:r>
          </a:p>
          <a:p>
            <a:pPr marL="13970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2052" name="Picture 4" descr="Dirty water Vectors &amp; Illustrations for Free Download | Freepi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504" y="206558"/>
            <a:ext cx="2762250" cy="1657351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1489" y="1496666"/>
            <a:ext cx="2329712" cy="1350443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4296" y="2653620"/>
            <a:ext cx="2143125" cy="2143125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Google Shape;180;p28"/>
          <p:cNvSpPr/>
          <p:nvPr/>
        </p:nvSpPr>
        <p:spPr>
          <a:xfrm>
            <a:off x="252121" y="166718"/>
            <a:ext cx="4365336" cy="74759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3801" y="27891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Secular One"/>
              <a:buNone/>
              <a:defRPr sz="3500" b="0" i="0" u="none" strike="noStrike" cap="none">
                <a:solidFill>
                  <a:schemeClr val="lt2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r>
              <a:rPr lang="sr-Latn-RS" dirty="0" smtClean="0"/>
              <a:t>Zagađenje vode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78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6"/>
          <p:cNvSpPr/>
          <p:nvPr/>
        </p:nvSpPr>
        <p:spPr>
          <a:xfrm>
            <a:off x="577100" y="760175"/>
            <a:ext cx="6064566" cy="299165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6"/>
          <p:cNvSpPr txBox="1">
            <a:spLocks noGrp="1"/>
          </p:cNvSpPr>
          <p:nvPr>
            <p:ph type="title"/>
          </p:nvPr>
        </p:nvSpPr>
        <p:spPr>
          <a:xfrm>
            <a:off x="899925" y="991354"/>
            <a:ext cx="58809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Hvala na pažnji!</a:t>
            </a:r>
            <a:endParaRPr dirty="0"/>
          </a:p>
        </p:txBody>
      </p:sp>
      <p:pic>
        <p:nvPicPr>
          <p:cNvPr id="536" name="Google Shape;536;p36"/>
          <p:cNvPicPr preferRelativeResize="0"/>
          <p:nvPr/>
        </p:nvPicPr>
        <p:blipFill rotWithShape="1">
          <a:blip r:embed="rId3">
            <a:alphaModFix/>
          </a:blip>
          <a:srcRect l="3679" b="2752"/>
          <a:stretch/>
        </p:blipFill>
        <p:spPr>
          <a:xfrm flipH="1">
            <a:off x="5902675" y="2002135"/>
            <a:ext cx="3241325" cy="326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16875" y="4092150"/>
            <a:ext cx="1516775" cy="15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7977" y="-442137"/>
            <a:ext cx="1958200" cy="19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48991" y="639301"/>
            <a:ext cx="795891" cy="7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208908" flipH="1">
            <a:off x="686685" y="215275"/>
            <a:ext cx="566846" cy="56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9199022" flipH="1">
            <a:off x="8114063" y="2549347"/>
            <a:ext cx="489611" cy="37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0" y="1036451"/>
            <a:ext cx="165954" cy="16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40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208908">
            <a:off x="8273998" y="2942234"/>
            <a:ext cx="423158" cy="33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3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1035361" flipH="1">
            <a:off x="6497466" y="4037341"/>
            <a:ext cx="566717" cy="387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542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4003653">
            <a:off x="8699683" y="2484532"/>
            <a:ext cx="364169" cy="31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40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208908">
            <a:off x="7798667" y="4025734"/>
            <a:ext cx="506930" cy="66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66667E-6 -4.5679E-6 L 0.13125 0.13334 L 0.16268 0.175 L 0.1342 0.18673 " pathEditMode="relative" rAng="1380000" ptsTypes="AAAA">
                                      <p:cBhvr>
                                        <p:cTn id="6" dur="20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5" y="10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372 0.02839 L 0.1342 0.17531 " pathEditMode="relative" ptsTypes="AA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313 0.00031 L 0.00695 0.23056 " pathEditMode="relative" ptsTypes="AA">
                                      <p:cBhvr>
                                        <p:cTn id="1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209 0.00031 L 0.11129 0.1188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729 0.00525 L 0.07239 0.2355 " pathEditMode="relative" ptsTypes="AA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appy World Water Day! Minitheme by Slidesgo">
  <a:themeElements>
    <a:clrScheme name="Simple Light">
      <a:dk1>
        <a:srgbClr val="191919"/>
      </a:dk1>
      <a:lt1>
        <a:srgbClr val="FFFFFF"/>
      </a:lt1>
      <a:dk2>
        <a:srgbClr val="4387CE"/>
      </a:dk2>
      <a:lt2>
        <a:srgbClr val="4223A5"/>
      </a:lt2>
      <a:accent1>
        <a:srgbClr val="43C7A3"/>
      </a:accent1>
      <a:accent2>
        <a:srgbClr val="FFD9A0"/>
      </a:accent2>
      <a:accent3>
        <a:srgbClr val="FFA187"/>
      </a:accent3>
      <a:accent4>
        <a:srgbClr val="FFFFFF"/>
      </a:accent4>
      <a:accent5>
        <a:srgbClr val="FFFFFF"/>
      </a:accent5>
      <a:accent6>
        <a:srgbClr val="FFFFFF"/>
      </a:accent6>
      <a:hlink>
        <a:srgbClr val="4223A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156</Words>
  <Application>Microsoft Office PowerPoint</Application>
  <PresentationFormat>On-screen Show (16:9)</PresentationFormat>
  <Paragraphs>31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Didact Gothic</vt:lpstr>
      <vt:lpstr>Arial</vt:lpstr>
      <vt:lpstr>Secular One</vt:lpstr>
      <vt:lpstr>Wingdings</vt:lpstr>
      <vt:lpstr>Happy World Water Day! Minitheme by Slidesgo</vt:lpstr>
      <vt:lpstr>PowerPoint Presentation</vt:lpstr>
      <vt:lpstr>Voda </vt:lpstr>
      <vt:lpstr>Osnove</vt:lpstr>
      <vt:lpstr>PowerPoint Presentation</vt:lpstr>
      <vt:lpstr>Značaj vode za čoveka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</dc:title>
  <cp:lastModifiedBy>User</cp:lastModifiedBy>
  <cp:revision>20</cp:revision>
  <dcterms:modified xsi:type="dcterms:W3CDTF">2023-03-15T21:11:38Z</dcterms:modified>
</cp:coreProperties>
</file>